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9144000"/>
  <p:embeddedFontLst>
    <p:embeddedFont>
      <p:font typeface="Berlin Sans FB Demi" panose="020E0802020502020306" pitchFamily="34" charset="0"/>
      <p:bold r:id="rId9"/>
    </p:embeddedFon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45912" autoAdjust="0"/>
  </p:normalViewPr>
  <p:slideViewPr>
    <p:cSldViewPr snapToGrid="0">
      <p:cViewPr varScale="1">
        <p:scale>
          <a:sx n="36" d="100"/>
          <a:sy n="36" d="100"/>
        </p:scale>
        <p:origin x="2405" y="29"/>
      </p:cViewPr>
      <p:guideLst/>
    </p:cSldViewPr>
  </p:slideViewPr>
  <p:notesTextViewPr>
    <p:cViewPr>
      <p:scale>
        <a:sx n="1" d="1"/>
        <a:sy n="1" d="1"/>
      </p:scale>
      <p:origin x="0" y="0"/>
    </p:cViewPr>
  </p:notesTextViewPr>
  <p:notesViewPr>
    <p:cSldViewPr snapToGrid="0">
      <p:cViewPr varScale="1">
        <p:scale>
          <a:sx n="62" d="100"/>
          <a:sy n="62" d="100"/>
        </p:scale>
        <p:origin x="111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2E0CF6-5643-4265-AEFD-8CF41CF6A3E8}"/>
              </a:ext>
            </a:extLst>
          </p:cNvPr>
          <p:cNvSpPr>
            <a:spLocks noGrp="1"/>
          </p:cNvSpPr>
          <p:nvPr>
            <p:ph type="hdr" sz="quarter"/>
          </p:nvPr>
        </p:nvSpPr>
        <p:spPr>
          <a:xfrm>
            <a:off x="0" y="-1"/>
            <a:ext cx="4967416" cy="803189"/>
          </a:xfrm>
          <a:prstGeom prst="rect">
            <a:avLst/>
          </a:prstGeom>
        </p:spPr>
        <p:txBody>
          <a:bodyPr vert="horz" lIns="91440" tIns="45720" rIns="91440" bIns="45720" rtlCol="0"/>
          <a:lstStyle>
            <a:lvl1pPr algn="l">
              <a:defRPr sz="1200"/>
            </a:lvl1pPr>
          </a:lstStyle>
          <a:p>
            <a:r>
              <a:rPr lang="en-US" sz="2000" dirty="0">
                <a:latin typeface="Berlin Sans FB Demi" panose="020E0802020502020306" pitchFamily="34" charset="0"/>
              </a:rPr>
              <a:t>King Ahaziah</a:t>
            </a:r>
          </a:p>
          <a:p>
            <a:r>
              <a:rPr lang="en-US" dirty="0"/>
              <a:t>A Sad and Short Reign  (2 Chronicles 22:1-9)</a:t>
            </a:r>
          </a:p>
        </p:txBody>
      </p:sp>
      <p:sp>
        <p:nvSpPr>
          <p:cNvPr id="3" name="Date Placeholder 2">
            <a:extLst>
              <a:ext uri="{FF2B5EF4-FFF2-40B4-BE49-F238E27FC236}">
                <a16:creationId xmlns:a16="http://schemas.microsoft.com/office/drawing/2014/main" id="{CFB5B8C5-4A43-4F03-BCB5-0ED8E733060E}"/>
              </a:ext>
            </a:extLst>
          </p:cNvPr>
          <p:cNvSpPr>
            <a:spLocks noGrp="1"/>
          </p:cNvSpPr>
          <p:nvPr>
            <p:ph type="dt" sz="quarter" idx="1"/>
          </p:nvPr>
        </p:nvSpPr>
        <p:spPr>
          <a:xfrm>
            <a:off x="5511113" y="0"/>
            <a:ext cx="1345299" cy="458788"/>
          </a:xfrm>
          <a:prstGeom prst="rect">
            <a:avLst/>
          </a:prstGeom>
        </p:spPr>
        <p:txBody>
          <a:bodyPr vert="horz" lIns="91440" tIns="45720" rIns="91440" bIns="45720" rtlCol="0"/>
          <a:lstStyle>
            <a:lvl1pPr algn="r">
              <a:defRPr sz="1200"/>
            </a:lvl1pPr>
          </a:lstStyle>
          <a:p>
            <a:r>
              <a:rPr lang="en-US" dirty="0"/>
              <a:t>June 30, 2019 am</a:t>
            </a:r>
          </a:p>
        </p:txBody>
      </p:sp>
      <p:sp>
        <p:nvSpPr>
          <p:cNvPr id="4" name="Footer Placeholder 3">
            <a:extLst>
              <a:ext uri="{FF2B5EF4-FFF2-40B4-BE49-F238E27FC236}">
                <a16:creationId xmlns:a16="http://schemas.microsoft.com/office/drawing/2014/main" id="{38A4C900-C9A6-47AC-9472-E5F434D47A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48B0CDC6-4124-445A-8C6F-EF219191072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BA622270-69B6-4AAE-8D5D-CB3AE9513F26}" type="slidenum">
              <a:rPr lang="en-US" smtClean="0"/>
              <a:t>‹#›</a:t>
            </a:fld>
            <a:endParaRPr lang="en-US" dirty="0"/>
          </a:p>
        </p:txBody>
      </p:sp>
    </p:spTree>
    <p:extLst>
      <p:ext uri="{BB962C8B-B14F-4D97-AF65-F5344CB8AC3E}">
        <p14:creationId xmlns:p14="http://schemas.microsoft.com/office/powerpoint/2010/main" val="3516113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B0024B-1B41-48C5-9C87-9977D8034458}" type="datetimeFigureOut">
              <a:rPr lang="en-US" smtClean="0"/>
              <a:t>6/30/2019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676F7-3D0E-4E6A-B671-4CBD113A9FDB}" type="slidenum">
              <a:rPr lang="en-US" smtClean="0"/>
              <a:t>‹#›</a:t>
            </a:fld>
            <a:endParaRPr lang="en-US"/>
          </a:p>
        </p:txBody>
      </p:sp>
    </p:spTree>
    <p:extLst>
      <p:ext uri="{BB962C8B-B14F-4D97-AF65-F5344CB8AC3E}">
        <p14:creationId xmlns:p14="http://schemas.microsoft.com/office/powerpoint/2010/main" val="2285940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Today’s sermon will examine the reign of young King </a:t>
            </a:r>
            <a:r>
              <a:rPr lang="en-US" b="1" dirty="0" err="1"/>
              <a:t>Āhaziah</a:t>
            </a:r>
            <a:r>
              <a:rPr lang="en-US" b="1" dirty="0"/>
              <a:t>, the son of </a:t>
            </a:r>
            <a:r>
              <a:rPr lang="en-US" b="1" dirty="0" err="1"/>
              <a:t>J</a:t>
            </a:r>
            <a:r>
              <a:rPr lang="en-US" b="1" dirty="0" err="1">
                <a:latin typeface="Calibri" panose="020F0502020204030204" pitchFamily="34" charset="0"/>
                <a:cs typeface="Calibri" panose="020F0502020204030204" pitchFamily="34" charset="0"/>
              </a:rPr>
              <a:t>ē</a:t>
            </a:r>
            <a:r>
              <a:rPr lang="en-US" b="1" dirty="0" err="1"/>
              <a:t>horam</a:t>
            </a:r>
            <a:r>
              <a:rPr lang="en-US" b="1" dirty="0"/>
              <a:t> and Athaliah (</a:t>
            </a:r>
            <a:r>
              <a:rPr lang="en-US" sz="1200" b="1" i="0" kern="1200" dirty="0" err="1">
                <a:solidFill>
                  <a:schemeClr val="tx1"/>
                </a:solidFill>
                <a:effectLst/>
                <a:latin typeface="+mn-lt"/>
                <a:ea typeface="+mn-ea"/>
                <a:cs typeface="+mn-cs"/>
              </a:rPr>
              <a:t>ath</a:t>
            </a:r>
            <a:r>
              <a:rPr lang="en-US" sz="1200" b="1" i="0" kern="1200" dirty="0">
                <a:solidFill>
                  <a:schemeClr val="tx1"/>
                </a:solidFill>
                <a:effectLst/>
                <a:latin typeface="+mn-lt"/>
                <a:ea typeface="+mn-ea"/>
                <a:cs typeface="+mn-cs"/>
              </a:rPr>
              <a:t>-uh-LAI-uh)</a:t>
            </a:r>
            <a:r>
              <a:rPr lang="en-US" b="1" dirty="0"/>
              <a:t>, who reigned in Judah for a single year. </a:t>
            </a:r>
          </a:p>
          <a:p>
            <a:pPr marL="171450" indent="-171450">
              <a:buFont typeface="Arial" panose="020B0604020202020204" pitchFamily="34" charset="0"/>
              <a:buChar char="•"/>
            </a:pPr>
            <a:r>
              <a:rPr lang="en-US" dirty="0"/>
              <a:t>References to the reign are found in 2 Chronicles (concise, our text), and a more extensive narrative in 2 Kings.</a:t>
            </a:r>
          </a:p>
          <a:p>
            <a:pPr marL="0" indent="0">
              <a:buFont typeface="Arial" panose="020B0604020202020204" pitchFamily="34" charset="0"/>
              <a:buNone/>
            </a:pPr>
            <a:r>
              <a:rPr lang="en-US" b="1" dirty="0"/>
              <a:t>(2 Chronicles 22:1-9), </a:t>
            </a:r>
          </a:p>
          <a:p>
            <a:pPr marL="0" indent="0">
              <a:buFont typeface="Arial" panose="020B0604020202020204" pitchFamily="34" charset="0"/>
              <a:buNone/>
            </a:pPr>
            <a:r>
              <a:rPr lang="en-US" b="1" dirty="0"/>
              <a:t>	</a:t>
            </a:r>
            <a:r>
              <a:rPr lang="en-US" i="1" dirty="0"/>
              <a:t>“Then the inhabitants of Jerusalem made </a:t>
            </a:r>
            <a:r>
              <a:rPr lang="en-US" b="1" i="1" dirty="0"/>
              <a:t>Ahaziah</a:t>
            </a:r>
            <a:r>
              <a:rPr lang="en-US" i="1" dirty="0"/>
              <a:t> his youngest son king in his place, for the raiders who came with the Arabians into the camp had killed all the older sons. So </a:t>
            </a:r>
            <a:r>
              <a:rPr lang="en-US" b="1" i="1" dirty="0"/>
              <a:t>Ahaziah</a:t>
            </a:r>
            <a:r>
              <a:rPr lang="en-US" i="1" dirty="0"/>
              <a:t> the son of </a:t>
            </a:r>
            <a:r>
              <a:rPr lang="en-US" i="1" dirty="0" err="1"/>
              <a:t>Jehoram</a:t>
            </a:r>
            <a:r>
              <a:rPr lang="en-US" i="1" dirty="0"/>
              <a:t>, king of Judah, reigned.</a:t>
            </a:r>
            <a:r>
              <a:rPr lang="en-US" i="1" baseline="30000" dirty="0"/>
              <a:t> 2</a:t>
            </a:r>
            <a:r>
              <a:rPr lang="en-US" i="1" dirty="0"/>
              <a:t> </a:t>
            </a:r>
            <a:r>
              <a:rPr lang="en-US" b="1" i="1" dirty="0"/>
              <a:t>Ahaziah</a:t>
            </a:r>
            <a:r>
              <a:rPr lang="en-US" i="1" dirty="0"/>
              <a:t> was forty-two years old when he became king, and he reigned one year in Jerusalem. His mother's name was Athaliah the granddaughter of </a:t>
            </a:r>
            <a:r>
              <a:rPr lang="en-US" i="1" dirty="0" err="1"/>
              <a:t>Omri</a:t>
            </a:r>
            <a:r>
              <a:rPr lang="en-US" i="1" dirty="0"/>
              <a:t>.</a:t>
            </a:r>
            <a:r>
              <a:rPr lang="en-US" i="1" baseline="30000" dirty="0"/>
              <a:t> 3</a:t>
            </a:r>
            <a:r>
              <a:rPr lang="en-US" i="1" dirty="0"/>
              <a:t> He also walked in the ways of the house of Ahab, for his mother advised him to do wickedly.</a:t>
            </a:r>
            <a:r>
              <a:rPr lang="en-US" i="1" baseline="30000" dirty="0"/>
              <a:t> 4</a:t>
            </a:r>
            <a:r>
              <a:rPr lang="en-US" i="1" dirty="0"/>
              <a:t> Therefore he did evil in the sight of the Lord, like the house of Ahab; for they were his counselors after the death of his father, to his destruction.</a:t>
            </a:r>
            <a:r>
              <a:rPr lang="en-US" i="1" baseline="30000" dirty="0"/>
              <a:t> 5</a:t>
            </a:r>
            <a:r>
              <a:rPr lang="en-US" i="1" dirty="0"/>
              <a:t> He also followed their advice, and went with </a:t>
            </a:r>
            <a:r>
              <a:rPr lang="en-US" i="1" dirty="0" err="1"/>
              <a:t>Jehoram</a:t>
            </a:r>
            <a:r>
              <a:rPr lang="en-US" i="1" dirty="0"/>
              <a:t> the son of Ahab king of Israel to war against </a:t>
            </a:r>
            <a:r>
              <a:rPr lang="en-US" i="1" dirty="0" err="1"/>
              <a:t>Hazael</a:t>
            </a:r>
            <a:r>
              <a:rPr lang="en-US" i="1" dirty="0"/>
              <a:t> king of Syria at </a:t>
            </a:r>
            <a:r>
              <a:rPr lang="en-US" i="1" dirty="0" err="1"/>
              <a:t>Ramoth</a:t>
            </a:r>
            <a:r>
              <a:rPr lang="en-US" i="1" dirty="0"/>
              <a:t> Gilead; and the Syrians wounded </a:t>
            </a:r>
            <a:r>
              <a:rPr lang="en-US" i="1" dirty="0" err="1"/>
              <a:t>Joram</a:t>
            </a:r>
            <a:r>
              <a:rPr lang="en-US" i="1" dirty="0"/>
              <a:t>.</a:t>
            </a:r>
            <a:r>
              <a:rPr lang="en-US" i="1" baseline="30000" dirty="0"/>
              <a:t> 6</a:t>
            </a:r>
            <a:r>
              <a:rPr lang="en-US" i="1" dirty="0"/>
              <a:t> Then he returned to Jezreel to recover from the wounds which he had received at Ramah, when he fought against </a:t>
            </a:r>
            <a:r>
              <a:rPr lang="en-US" i="1" dirty="0" err="1"/>
              <a:t>Hazael</a:t>
            </a:r>
            <a:r>
              <a:rPr lang="en-US" i="1" dirty="0"/>
              <a:t> king of Syria. And </a:t>
            </a:r>
            <a:r>
              <a:rPr lang="en-US" b="1" i="1" dirty="0"/>
              <a:t>Azariah</a:t>
            </a:r>
            <a:r>
              <a:rPr lang="en-US" i="1" dirty="0"/>
              <a:t> the son of </a:t>
            </a:r>
            <a:r>
              <a:rPr lang="en-US" i="1" dirty="0" err="1"/>
              <a:t>Jehoram</a:t>
            </a:r>
            <a:r>
              <a:rPr lang="en-US" i="1" dirty="0"/>
              <a:t>, king of Judah, went down to see </a:t>
            </a:r>
            <a:r>
              <a:rPr lang="en-US" i="1" dirty="0" err="1"/>
              <a:t>Jehoram</a:t>
            </a:r>
            <a:r>
              <a:rPr lang="en-US" i="1" dirty="0"/>
              <a:t> the son of Ahab in Jezreel, because he was sick.</a:t>
            </a:r>
            <a:br>
              <a:rPr lang="en-US" i="1" dirty="0"/>
            </a:br>
            <a:r>
              <a:rPr lang="en-US" i="1" dirty="0"/>
              <a:t>	</a:t>
            </a:r>
            <a:r>
              <a:rPr lang="en-US" i="1" baseline="30000" dirty="0"/>
              <a:t>7</a:t>
            </a:r>
            <a:r>
              <a:rPr lang="en-US" i="1" dirty="0"/>
              <a:t> His going to </a:t>
            </a:r>
            <a:r>
              <a:rPr lang="en-US" i="1" dirty="0" err="1"/>
              <a:t>Joram</a:t>
            </a:r>
            <a:r>
              <a:rPr lang="en-US" i="1" dirty="0"/>
              <a:t> was God's occasion for </a:t>
            </a:r>
            <a:r>
              <a:rPr lang="en-US" b="1" i="1" dirty="0"/>
              <a:t>Ahaziah's</a:t>
            </a:r>
            <a:r>
              <a:rPr lang="en-US" i="1" dirty="0"/>
              <a:t> downfall; for when he arrived, he went out with </a:t>
            </a:r>
            <a:r>
              <a:rPr lang="en-US" i="1" dirty="0" err="1"/>
              <a:t>Jehoram</a:t>
            </a:r>
            <a:r>
              <a:rPr lang="en-US" i="1" dirty="0"/>
              <a:t> against Jehu the son of </a:t>
            </a:r>
            <a:r>
              <a:rPr lang="en-US" i="1" dirty="0" err="1"/>
              <a:t>Nimshi</a:t>
            </a:r>
            <a:r>
              <a:rPr lang="en-US" i="1" dirty="0"/>
              <a:t>, whom the Lord had anointed to cut off the house of Ahab.</a:t>
            </a:r>
            <a:r>
              <a:rPr lang="en-US" i="1" baseline="30000" dirty="0"/>
              <a:t> 8</a:t>
            </a:r>
            <a:r>
              <a:rPr lang="en-US" i="1" dirty="0"/>
              <a:t> And it happened, when Jehu was executing judgment on the house of Ahab, and found the princes of Judah and the sons of </a:t>
            </a:r>
            <a:r>
              <a:rPr lang="en-US" b="1" i="1" dirty="0"/>
              <a:t>Ahaziah's</a:t>
            </a:r>
            <a:r>
              <a:rPr lang="en-US" i="1" dirty="0"/>
              <a:t> brothers who served </a:t>
            </a:r>
            <a:r>
              <a:rPr lang="en-US" b="1" i="1" dirty="0"/>
              <a:t>Ahaziah</a:t>
            </a:r>
            <a:r>
              <a:rPr lang="en-US" i="1" dirty="0"/>
              <a:t>, that he killed them.</a:t>
            </a:r>
            <a:r>
              <a:rPr lang="en-US" i="1" baseline="30000" dirty="0"/>
              <a:t> 9</a:t>
            </a:r>
            <a:r>
              <a:rPr lang="en-US" i="1" dirty="0"/>
              <a:t> Then he searched for </a:t>
            </a:r>
            <a:r>
              <a:rPr lang="en-US" b="1" i="1" dirty="0"/>
              <a:t>Ahaziah</a:t>
            </a:r>
            <a:r>
              <a:rPr lang="en-US" i="1" dirty="0"/>
              <a:t>; and they caught him (he was hiding in Samaria), and brought him to Jehu. When they had killed him, they buried him, “because,” they said, “he is the son of Jehoshaphat, who sought the Lord with all his heart.”</a:t>
            </a:r>
            <a:br>
              <a:rPr lang="en-US" i="1" dirty="0"/>
            </a:br>
            <a:r>
              <a:rPr lang="en-US" i="1" dirty="0"/>
              <a:t>	So the house of </a:t>
            </a:r>
            <a:r>
              <a:rPr lang="en-US" b="1" i="1" dirty="0"/>
              <a:t>Ahaziah</a:t>
            </a:r>
            <a:r>
              <a:rPr lang="en-US" i="1" dirty="0"/>
              <a:t> had no one to assume power over the kingdom.”</a:t>
            </a:r>
          </a:p>
          <a:p>
            <a:pPr marL="628650" lvl="1" indent="-171450">
              <a:buFont typeface="Arial" panose="020B0604020202020204" pitchFamily="34" charset="0"/>
              <a:buChar char="•"/>
            </a:pPr>
            <a:r>
              <a:rPr lang="en-US" b="1" i="0" dirty="0"/>
              <a:t>First note:  The name.  </a:t>
            </a:r>
            <a:r>
              <a:rPr lang="en-US" i="0" dirty="0"/>
              <a:t>There are two kings named Ahaziah.  The king of our text, who reigned over Judah as its 6</a:t>
            </a:r>
            <a:r>
              <a:rPr lang="en-US" i="0" baseline="30000" dirty="0"/>
              <a:t>th</a:t>
            </a:r>
            <a:r>
              <a:rPr lang="en-US" i="0" dirty="0"/>
              <a:t> king.  And, the son of Ahab, who was the 8</a:t>
            </a:r>
            <a:r>
              <a:rPr lang="en-US" i="0" baseline="30000" dirty="0"/>
              <a:t>th</a:t>
            </a:r>
            <a:r>
              <a:rPr lang="en-US" i="0" dirty="0"/>
              <a:t> king who reigned in Israel (1 Kings 22 – 2 Kings 1)</a:t>
            </a:r>
          </a:p>
          <a:p>
            <a:pPr marL="628650" lvl="1" indent="-171450">
              <a:buFont typeface="Arial" panose="020B0604020202020204" pitchFamily="34" charset="0"/>
              <a:buChar char="•"/>
            </a:pPr>
            <a:r>
              <a:rPr lang="en-US" i="0" dirty="0"/>
              <a:t>The name </a:t>
            </a:r>
            <a:r>
              <a:rPr lang="en-US" b="1" i="0" dirty="0"/>
              <a:t>Azariah</a:t>
            </a:r>
            <a:r>
              <a:rPr lang="en-US" i="0" dirty="0"/>
              <a:t> (in verse 6) is probably a mistake.  The name </a:t>
            </a:r>
            <a:r>
              <a:rPr lang="en-US" b="1" i="0" dirty="0" err="1"/>
              <a:t>Jehoahaz</a:t>
            </a:r>
            <a:r>
              <a:rPr lang="en-US" i="0" dirty="0"/>
              <a:t> (1 Kings 8; 2 Chron. 21:17; 25:23) is a transposition of Hebrew letters.</a:t>
            </a:r>
          </a:p>
          <a:p>
            <a:pPr marL="628650" lvl="1" indent="-171450">
              <a:buFont typeface="Arial" panose="020B0604020202020204" pitchFamily="34" charset="0"/>
              <a:buChar char="•"/>
            </a:pPr>
            <a:r>
              <a:rPr lang="en-US" i="0" dirty="0"/>
              <a:t>The age of 42 is also a scribal error.  Ahaziah’s father </a:t>
            </a:r>
            <a:r>
              <a:rPr lang="en-US" i="0" dirty="0" err="1"/>
              <a:t>Jehoram</a:t>
            </a:r>
            <a:r>
              <a:rPr lang="en-US" i="0" dirty="0"/>
              <a:t> was 40 years old when he died.  In fact, Ahaziah was a young man of 22.</a:t>
            </a:r>
          </a:p>
          <a:p>
            <a:pPr marL="0" lvl="0" indent="0">
              <a:buFont typeface="Arial" panose="020B0604020202020204" pitchFamily="34" charset="0"/>
              <a:buNone/>
            </a:pPr>
            <a:r>
              <a:rPr lang="en-US" b="1" i="0" dirty="0"/>
              <a:t>(2 Kings 8:26), </a:t>
            </a:r>
            <a:r>
              <a:rPr lang="en-US" i="1" dirty="0"/>
              <a:t>“Ahaziah was twenty-two years old when he became king, and he reigned one year in Jerusalem. His mother's name was Athaliah the granddaughter of </a:t>
            </a:r>
            <a:r>
              <a:rPr lang="en-US" i="1" dirty="0" err="1"/>
              <a:t>Omri</a:t>
            </a:r>
            <a:r>
              <a:rPr lang="en-US" i="1" dirty="0"/>
              <a:t>, king of Israel.” </a:t>
            </a:r>
          </a:p>
          <a:p>
            <a:pPr marL="628650" lvl="1" indent="-171450">
              <a:buFont typeface="Arial" panose="020B0604020202020204" pitchFamily="34" charset="0"/>
              <a:buChar char="•"/>
            </a:pPr>
            <a:r>
              <a:rPr lang="en-US" b="1" i="0" dirty="0"/>
              <a:t>He ascended to the throne because all of his older brothers had been killed.</a:t>
            </a:r>
          </a:p>
          <a:p>
            <a:pPr marL="1085850" lvl="2" indent="-171450">
              <a:buFont typeface="Arial" panose="020B0604020202020204" pitchFamily="34" charset="0"/>
              <a:buChar char="•"/>
            </a:pPr>
            <a:r>
              <a:rPr lang="en-US" b="0" i="0" dirty="0"/>
              <a:t>His father </a:t>
            </a:r>
            <a:r>
              <a:rPr lang="en-US" b="0" i="0" dirty="0" err="1"/>
              <a:t>Jehoram</a:t>
            </a:r>
            <a:r>
              <a:rPr lang="en-US" b="0" i="0" dirty="0"/>
              <a:t> had displeased God.  Elijah prophesied because of his idolatry, he would die of illness.  Also, God stirred up the Philistines and Arabs to come against the king, and they killed all the sons other than Ahaziah.</a:t>
            </a:r>
          </a:p>
          <a:p>
            <a:pPr marL="1085850" lvl="2" indent="-171450">
              <a:buFont typeface="Arial" panose="020B0604020202020204" pitchFamily="34" charset="0"/>
              <a:buChar char="•"/>
            </a:pPr>
            <a:r>
              <a:rPr lang="en-US" b="0" i="0" dirty="0"/>
              <a:t>Despite Elijah’s prophecy against his father coming true, Ahaziah did not do any better than his father.  He too </a:t>
            </a:r>
            <a:r>
              <a:rPr lang="en-US" b="0" i="1" dirty="0"/>
              <a:t>“walked in the ways of the house of Ahab.” </a:t>
            </a:r>
            <a:r>
              <a:rPr lang="en-US" b="0" i="0" dirty="0"/>
              <a:t>(3)</a:t>
            </a:r>
          </a:p>
          <a:p>
            <a:pPr marL="1085850" lvl="2" indent="-171450">
              <a:buFont typeface="Arial" panose="020B0604020202020204" pitchFamily="34" charset="0"/>
              <a:buChar char="•"/>
            </a:pPr>
            <a:endParaRPr lang="en-US" b="0" i="0" dirty="0"/>
          </a:p>
          <a:p>
            <a:pPr marL="0" lvl="0" indent="0">
              <a:buFont typeface="Arial" panose="020B0604020202020204" pitchFamily="34" charset="0"/>
              <a:buNone/>
            </a:pPr>
            <a:r>
              <a:rPr lang="en-US" b="1" i="0" dirty="0"/>
              <a:t>His sad and short reign as king of Judah serves as an object lesson for us!</a:t>
            </a:r>
          </a:p>
          <a:p>
            <a:pPr marL="0" lvl="0" indent="0">
              <a:buFont typeface="Arial" panose="020B0604020202020204" pitchFamily="34" charset="0"/>
              <a:buNone/>
            </a:pPr>
            <a:r>
              <a:rPr lang="en-US" b="1" i="0" dirty="0"/>
              <a:t>(Romans 15:4), </a:t>
            </a:r>
            <a:r>
              <a:rPr lang="en-US" b="0" i="1" dirty="0"/>
              <a:t>“</a:t>
            </a:r>
            <a:r>
              <a:rPr lang="en-US" i="1" dirty="0"/>
              <a:t>For whatever things were written before were written for our learning, that we through the patience and comfort of the Scriptures might have hope.”</a:t>
            </a:r>
            <a:endParaRPr lang="en-US" b="0" i="1" dirty="0"/>
          </a:p>
        </p:txBody>
      </p:sp>
      <p:sp>
        <p:nvSpPr>
          <p:cNvPr id="4" name="Slide Number Placeholder 3"/>
          <p:cNvSpPr>
            <a:spLocks noGrp="1"/>
          </p:cNvSpPr>
          <p:nvPr>
            <p:ph type="sldNum" sz="quarter" idx="5"/>
          </p:nvPr>
        </p:nvSpPr>
        <p:spPr/>
        <p:txBody>
          <a:bodyPr/>
          <a:lstStyle/>
          <a:p>
            <a:fld id="{475676F7-3D0E-4E6A-B671-4CBD113A9FDB}" type="slidenum">
              <a:rPr lang="en-US" smtClean="0"/>
              <a:t>1</a:t>
            </a:fld>
            <a:endParaRPr lang="en-US"/>
          </a:p>
        </p:txBody>
      </p:sp>
    </p:spTree>
    <p:extLst>
      <p:ext uri="{BB962C8B-B14F-4D97-AF65-F5344CB8AC3E}">
        <p14:creationId xmlns:p14="http://schemas.microsoft.com/office/powerpoint/2010/main" val="804752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Ahaziah’s reign was the result of circumstances which were beyond his control</a:t>
            </a:r>
          </a:p>
          <a:p>
            <a:pPr marL="171450" indent="-171450">
              <a:buFont typeface="Arial" panose="020B0604020202020204" pitchFamily="34" charset="0"/>
              <a:buChar char="•"/>
            </a:pPr>
            <a:r>
              <a:rPr lang="en-US" dirty="0"/>
              <a:t>All of his older brothers (we don’t know how many there were) were killed by the Philistines and Arabs that came against his father</a:t>
            </a:r>
          </a:p>
          <a:p>
            <a:pPr marL="171450" indent="-171450">
              <a:buFont typeface="Arial" panose="020B0604020202020204" pitchFamily="34" charset="0"/>
              <a:buChar char="•"/>
            </a:pPr>
            <a:r>
              <a:rPr lang="en-US" dirty="0"/>
              <a:t>Ahaziah was only 22 years old when he ascended the throne</a:t>
            </a:r>
          </a:p>
          <a:p>
            <a:pPr marL="171450" indent="-171450">
              <a:buFont typeface="Arial" panose="020B0604020202020204" pitchFamily="34" charset="0"/>
              <a:buChar char="•"/>
            </a:pPr>
            <a:r>
              <a:rPr lang="en-US" dirty="0"/>
              <a:t>While this could be considered a fortuitous thing (positive), it was accompanied by the loss of his brothers, and great responsibility at a young age.</a:t>
            </a:r>
          </a:p>
          <a:p>
            <a:pPr marL="171450" indent="-171450">
              <a:buFont typeface="Arial" panose="020B0604020202020204" pitchFamily="34" charset="0"/>
              <a:buChar char="•"/>
            </a:pPr>
            <a:r>
              <a:rPr lang="en-US" dirty="0"/>
              <a:t>He didn’t handle the responsibility well because of the evil influences in your life.  Some might would say he didn’t stand a chance  (Daughter of Ahab and Jezebel his mother).  House of Ahab his counselors.  </a:t>
            </a:r>
            <a:r>
              <a:rPr lang="en-US" b="1" dirty="0"/>
              <a:t>However, he still had the ability to decide for himself whether or not he would serve God!</a:t>
            </a:r>
          </a:p>
          <a:p>
            <a:endParaRPr lang="en-US" dirty="0"/>
          </a:p>
          <a:p>
            <a:r>
              <a:rPr lang="en-US" b="1" dirty="0"/>
              <a:t>You can’t control who  you are born to, but you can decide whether their evil influences will turn you away from God</a:t>
            </a:r>
          </a:p>
          <a:p>
            <a:pPr marL="628650" lvl="1" indent="-171450">
              <a:buFont typeface="Arial" panose="020B0604020202020204" pitchFamily="34" charset="0"/>
              <a:buChar char="•"/>
            </a:pPr>
            <a:r>
              <a:rPr lang="en-US" dirty="0"/>
              <a:t>Wonderful example, Josiah (born to evil father Amon, and evil grandfather Manasseh)</a:t>
            </a:r>
          </a:p>
          <a:p>
            <a:r>
              <a:rPr lang="en-US" b="1" dirty="0"/>
              <a:t>(2 Chronicles 34:1-4), </a:t>
            </a:r>
            <a:r>
              <a:rPr lang="en-US" i="1" dirty="0"/>
              <a:t>“Josiah was eight years old when he became king, and he reigned thirty-one years in Jerusalem.</a:t>
            </a:r>
            <a:r>
              <a:rPr lang="en-US" i="1" baseline="30000" dirty="0"/>
              <a:t> 2</a:t>
            </a:r>
            <a:r>
              <a:rPr lang="en-US" i="1" dirty="0"/>
              <a:t> And he did what was right in the sight of the Lord, and walked in the ways of his father David; he did not turn aside to the right hand or to the left. </a:t>
            </a:r>
            <a:r>
              <a:rPr lang="en-US" i="1" baseline="30000" dirty="0"/>
              <a:t>3</a:t>
            </a:r>
            <a:r>
              <a:rPr lang="en-US" i="1" dirty="0"/>
              <a:t> For in the eighth year of his reign, while he was still young, he began to seek the God of his father David; and in the twelfth year he began to purge Judah and Jerusalem of the high places, the wooden images, the carved images, and the molded images.</a:t>
            </a:r>
            <a:r>
              <a:rPr lang="en-US" i="1" baseline="30000" dirty="0"/>
              <a:t> 4</a:t>
            </a:r>
            <a:r>
              <a:rPr lang="en-US" i="1" dirty="0"/>
              <a:t> They broke down the altars of the Baals in his presence, and the incense altars which were above them he cut down; and the wooden images, the carved images, and the molded images he broke in pieces, and made dust of them and scattered it on the graves of those who had sacrificed to them.”</a:t>
            </a:r>
          </a:p>
          <a:p>
            <a:endParaRPr lang="en-US" i="1" dirty="0"/>
          </a:p>
          <a:p>
            <a:r>
              <a:rPr lang="en-US" b="1" i="0" dirty="0"/>
              <a:t>Often, you can’t control your health or injuries, but you can decide whether you allow difficulties to lead to despair!</a:t>
            </a:r>
          </a:p>
          <a:p>
            <a:pPr marL="628650" lvl="1" indent="-171450">
              <a:buFont typeface="Arial" panose="020B0604020202020204" pitchFamily="34" charset="0"/>
              <a:buChar char="•"/>
            </a:pPr>
            <a:r>
              <a:rPr lang="en-US" b="0" i="0" dirty="0"/>
              <a:t>My father, as you know took wonderful care of his body, but was nevertheless afflicted with leukemia</a:t>
            </a:r>
          </a:p>
          <a:p>
            <a:pPr marL="628650" lvl="1" indent="-171450">
              <a:buFont typeface="Arial" panose="020B0604020202020204" pitchFamily="34" charset="0"/>
              <a:buChar char="•"/>
            </a:pPr>
            <a:r>
              <a:rPr lang="en-US" b="0" i="0" dirty="0"/>
              <a:t>Everyday people through no fault of their own are afflicted by health problems and injuries.</a:t>
            </a:r>
          </a:p>
          <a:p>
            <a:pPr marL="628650" lvl="1" indent="-171450">
              <a:buFont typeface="Arial" panose="020B0604020202020204" pitchFamily="34" charset="0"/>
              <a:buChar char="•"/>
            </a:pPr>
            <a:r>
              <a:rPr lang="en-US" b="0" i="0" dirty="0"/>
              <a:t>It may seen unfair, but the question is how you hold up through these trials.</a:t>
            </a:r>
          </a:p>
          <a:p>
            <a:pPr marL="628650" lvl="1" indent="-171450">
              <a:buFont typeface="Arial" panose="020B0604020202020204" pitchFamily="34" charset="0"/>
              <a:buChar char="•"/>
            </a:pPr>
            <a:r>
              <a:rPr lang="en-US" b="1" i="0" dirty="0"/>
              <a:t>It helps to know of God’s care for us!</a:t>
            </a:r>
          </a:p>
          <a:p>
            <a:pPr marL="0" lvl="0" indent="0">
              <a:buFont typeface="Arial" panose="020B0604020202020204" pitchFamily="34" charset="0"/>
              <a:buNone/>
            </a:pPr>
            <a:r>
              <a:rPr lang="en-US" b="1" i="0" dirty="0"/>
              <a:t>(Psalm 34:17-20), </a:t>
            </a:r>
            <a:r>
              <a:rPr lang="en-US" b="0" i="1" dirty="0"/>
              <a:t>“</a:t>
            </a:r>
            <a:r>
              <a:rPr lang="en-US" i="1" dirty="0"/>
              <a:t>The righteous cry out, and the Lord hears, and delivers them out of all their troubles. </a:t>
            </a:r>
            <a:r>
              <a:rPr lang="en-US" i="1" baseline="30000" dirty="0"/>
              <a:t>18</a:t>
            </a:r>
            <a:r>
              <a:rPr lang="en-US" i="1" dirty="0"/>
              <a:t> The Lord is near to those who have a broken heart, and saves such as have a contrite spirit. </a:t>
            </a:r>
            <a:r>
              <a:rPr lang="en-US" i="1" baseline="30000" dirty="0"/>
              <a:t>19</a:t>
            </a:r>
            <a:r>
              <a:rPr lang="en-US" i="1" dirty="0"/>
              <a:t> Many are the afflictions of the righteous, but the Lord delivers him out of them all. </a:t>
            </a:r>
            <a:r>
              <a:rPr lang="en-US" i="1" baseline="30000" dirty="0"/>
              <a:t>20</a:t>
            </a:r>
            <a:r>
              <a:rPr lang="en-US" i="1" dirty="0"/>
              <a:t> He guards all his bones; not one of them is broken.”</a:t>
            </a:r>
          </a:p>
          <a:p>
            <a:pPr marL="628650" lvl="1" indent="-171450">
              <a:buFont typeface="Arial" panose="020B0604020202020204" pitchFamily="34" charset="0"/>
              <a:buChar char="•"/>
            </a:pPr>
            <a:r>
              <a:rPr lang="en-US" b="1" i="0" dirty="0"/>
              <a:t>Paul understood that such physical plights can be endured with God’s help, and reacted righteously</a:t>
            </a:r>
          </a:p>
          <a:p>
            <a:pPr marL="0" lvl="0" indent="0">
              <a:buFont typeface="Arial" panose="020B0604020202020204" pitchFamily="34" charset="0"/>
              <a:buNone/>
            </a:pPr>
            <a:r>
              <a:rPr lang="en-US" b="1" i="0" dirty="0"/>
              <a:t>(2 Corinthians 12:7-9), </a:t>
            </a:r>
            <a:r>
              <a:rPr lang="en-US" b="0" i="1" dirty="0"/>
              <a:t>“</a:t>
            </a:r>
            <a:r>
              <a:rPr lang="en-US" i="1" dirty="0"/>
              <a:t>And lest I should be exalted above measure by the abundance of the revelations, a thorn in the flesh was given to me, a messenger of Satan to buffet me, lest I be exalted above measure.</a:t>
            </a:r>
            <a:r>
              <a:rPr lang="en-US" i="1" baseline="30000" dirty="0"/>
              <a:t> 8</a:t>
            </a:r>
            <a:r>
              <a:rPr lang="en-US" i="1" dirty="0"/>
              <a:t> Concerning this thing I pleaded with the Lord three times that it might depart from me.</a:t>
            </a:r>
            <a:r>
              <a:rPr lang="en-US" i="1" baseline="30000" dirty="0"/>
              <a:t> 9</a:t>
            </a:r>
            <a:r>
              <a:rPr lang="en-US" i="1" dirty="0"/>
              <a:t> And He said to me, “My grace is sufficient for you, for My strength is made perfect in weakness.” Therefore most gladly I will rather boast in my infirmities, that the power of Christ may rest upon me.”</a:t>
            </a:r>
          </a:p>
          <a:p>
            <a:pPr marL="0" lvl="0" indent="0">
              <a:buFont typeface="Arial" panose="020B0604020202020204" pitchFamily="34" charset="0"/>
              <a:buNone/>
            </a:pPr>
            <a:endParaRPr lang="en-US" b="0" i="1" dirty="0"/>
          </a:p>
          <a:p>
            <a:pPr marL="0" lvl="0" indent="0">
              <a:buFont typeface="Arial" panose="020B0604020202020204" pitchFamily="34" charset="0"/>
              <a:buNone/>
            </a:pPr>
            <a:r>
              <a:rPr lang="en-US" b="1" i="0" dirty="0"/>
              <a:t>In fact, no matter the affliction (Economic problems, warfare, persecution), or even the positive circumstances of our lives - things we often can’t control – nevertheless we can control how we react to them!)</a:t>
            </a:r>
          </a:p>
          <a:p>
            <a:pPr marL="628650" lvl="1" indent="-171450">
              <a:buFont typeface="Arial" panose="020B0604020202020204" pitchFamily="34" charset="0"/>
              <a:buChar char="•"/>
            </a:pPr>
            <a:r>
              <a:rPr lang="en-US" b="0" i="0" dirty="0"/>
              <a:t>Some people have trouble handling success or prosperity!</a:t>
            </a:r>
          </a:p>
          <a:p>
            <a:pPr marL="628650" lvl="1" indent="-171450">
              <a:buFont typeface="Arial" panose="020B0604020202020204" pitchFamily="34" charset="0"/>
              <a:buChar char="•"/>
            </a:pPr>
            <a:r>
              <a:rPr lang="en-US" b="0" i="0" dirty="0"/>
              <a:t>Many have trouble handling adversity of every type!</a:t>
            </a:r>
          </a:p>
          <a:p>
            <a:pPr marL="628650" lvl="1" indent="-171450">
              <a:buFont typeface="Arial" panose="020B0604020202020204" pitchFamily="34" charset="0"/>
              <a:buChar char="•"/>
            </a:pPr>
            <a:r>
              <a:rPr lang="en-US" b="1" i="0" dirty="0"/>
              <a:t>It is a lesson that Paul learned well</a:t>
            </a:r>
          </a:p>
          <a:p>
            <a:pPr marL="0" lvl="0" indent="0">
              <a:buFont typeface="Arial" panose="020B0604020202020204" pitchFamily="34" charset="0"/>
              <a:buNone/>
            </a:pPr>
            <a:r>
              <a:rPr lang="en-US" b="1" i="0" dirty="0"/>
              <a:t>(Philippians 4:10-13</a:t>
            </a:r>
            <a:r>
              <a:rPr lang="en-US" b="1" i="1" dirty="0"/>
              <a:t>), </a:t>
            </a:r>
            <a:r>
              <a:rPr lang="en-US" b="0" i="1" dirty="0"/>
              <a:t>“</a:t>
            </a:r>
            <a:r>
              <a:rPr lang="en-US" i="1" dirty="0"/>
              <a:t>But I rejoiced in the Lord greatly that now at last your care for me has flourished again; though you surely did care, but you lacked opportunity.</a:t>
            </a:r>
            <a:r>
              <a:rPr lang="en-US" i="1" baseline="30000" dirty="0"/>
              <a:t> 11</a:t>
            </a:r>
            <a:r>
              <a:rPr lang="en-US" i="1" dirty="0"/>
              <a:t> Not that I speak in regard to need, for I have learned in whatever state I am, to be content:</a:t>
            </a:r>
            <a:r>
              <a:rPr lang="en-US" i="1" baseline="30000" dirty="0"/>
              <a:t> 12</a:t>
            </a:r>
            <a:r>
              <a:rPr lang="en-US" i="1" dirty="0"/>
              <a:t> </a:t>
            </a:r>
            <a:r>
              <a:rPr lang="en-US" b="1" i="1" dirty="0"/>
              <a:t>I know how to be abased, and I know how to abound</a:t>
            </a:r>
            <a:r>
              <a:rPr lang="en-US" i="1" dirty="0"/>
              <a:t>. Everywhere and in all things I have learned both to be full and to be hungry, both to abound and to suffer need.</a:t>
            </a:r>
            <a:r>
              <a:rPr lang="en-US" i="1" baseline="30000" dirty="0"/>
              <a:t> 13</a:t>
            </a:r>
            <a:r>
              <a:rPr lang="en-US" i="1" dirty="0"/>
              <a:t> </a:t>
            </a:r>
            <a:r>
              <a:rPr lang="en-US" b="1" i="1" dirty="0"/>
              <a:t>I can do all things through Christ who strengthens m</a:t>
            </a:r>
            <a:r>
              <a:rPr lang="en-US" i="1" dirty="0"/>
              <a:t>e.”</a:t>
            </a:r>
            <a:endParaRPr lang="en-US" b="0" i="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676F7-3D0E-4E6A-B671-4CBD113A9F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1594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Ahaziah allowed significant individuals in his life to influence him to evil</a:t>
            </a:r>
          </a:p>
          <a:p>
            <a:r>
              <a:rPr lang="en-US" b="1" dirty="0"/>
              <a:t>(2 Chronicles 22:3-5), </a:t>
            </a:r>
            <a:r>
              <a:rPr lang="en-US" i="1" dirty="0"/>
              <a:t>“He also walked in the ways of the house of Ahab, for his mother advised him to do wickedly.</a:t>
            </a:r>
            <a:r>
              <a:rPr lang="en-US" i="1" baseline="30000" dirty="0"/>
              <a:t> 4</a:t>
            </a:r>
            <a:r>
              <a:rPr lang="en-US" i="1" dirty="0"/>
              <a:t> Therefore he did evil in the sight of the Lord, like the house of Ahab; for they were his counselors after the death of his father, to his destruction.</a:t>
            </a:r>
            <a:r>
              <a:rPr lang="en-US" i="1" baseline="30000" dirty="0"/>
              <a:t> 5</a:t>
            </a:r>
            <a:r>
              <a:rPr lang="en-US" i="1" dirty="0"/>
              <a:t> He also followed their advice, and went with </a:t>
            </a:r>
            <a:r>
              <a:rPr lang="en-US" i="1" dirty="0" err="1"/>
              <a:t>Jehoram</a:t>
            </a:r>
            <a:r>
              <a:rPr lang="en-US" i="1" dirty="0"/>
              <a:t> the son of Ahab king of Israel to war against </a:t>
            </a:r>
            <a:r>
              <a:rPr lang="en-US" i="1" dirty="0" err="1"/>
              <a:t>Hazael</a:t>
            </a:r>
            <a:r>
              <a:rPr lang="en-US" i="1" dirty="0"/>
              <a:t> king of Syria at </a:t>
            </a:r>
            <a:r>
              <a:rPr lang="en-US" i="1" dirty="0" err="1"/>
              <a:t>Ramoth</a:t>
            </a:r>
            <a:r>
              <a:rPr lang="en-US" i="1" dirty="0"/>
              <a:t> Gilead; and the Syrians wounded </a:t>
            </a:r>
            <a:r>
              <a:rPr lang="en-US" i="1" dirty="0" err="1"/>
              <a:t>Joram</a:t>
            </a:r>
            <a:r>
              <a:rPr lang="en-US" i="1" dirty="0"/>
              <a:t>.”</a:t>
            </a:r>
          </a:p>
          <a:p>
            <a:pPr marL="171450" indent="-171450">
              <a:buFont typeface="Arial" panose="020B0604020202020204" pitchFamily="34" charset="0"/>
              <a:buChar char="•"/>
            </a:pPr>
            <a:r>
              <a:rPr lang="en-US" b="1" dirty="0"/>
              <a:t>Mother Athaliah (</a:t>
            </a:r>
            <a:r>
              <a:rPr lang="en-US" sz="1200" b="1" i="0" kern="1200" dirty="0" err="1">
                <a:solidFill>
                  <a:schemeClr val="tx1"/>
                </a:solidFill>
                <a:effectLst/>
                <a:latin typeface="+mn-lt"/>
                <a:ea typeface="+mn-ea"/>
                <a:cs typeface="+mn-cs"/>
              </a:rPr>
              <a:t>ath</a:t>
            </a:r>
            <a:r>
              <a:rPr lang="en-US" sz="1200" b="1" i="0" kern="1200" dirty="0">
                <a:solidFill>
                  <a:schemeClr val="tx1"/>
                </a:solidFill>
                <a:effectLst/>
                <a:latin typeface="+mn-lt"/>
                <a:ea typeface="+mn-ea"/>
                <a:cs typeface="+mn-cs"/>
              </a:rPr>
              <a:t>-uh-LAI-uh) was the daughter of Jezebel and Ahab</a:t>
            </a:r>
          </a:p>
          <a:p>
            <a:pPr marL="628650" lvl="1" indent="-171450">
              <a:buFont typeface="Arial" panose="020B0604020202020204" pitchFamily="34" charset="0"/>
              <a:buChar char="•"/>
            </a:pPr>
            <a:r>
              <a:rPr lang="en-US" b="0" i="0" kern="1200" dirty="0">
                <a:solidFill>
                  <a:schemeClr val="tx1"/>
                </a:solidFill>
                <a:effectLst/>
                <a:latin typeface="+mn-lt"/>
                <a:ea typeface="+mn-ea"/>
                <a:cs typeface="+mn-cs"/>
              </a:rPr>
              <a:t>She married </a:t>
            </a:r>
            <a:r>
              <a:rPr lang="en-US" b="0" i="0" kern="1200" dirty="0" err="1">
                <a:solidFill>
                  <a:schemeClr val="tx1"/>
                </a:solidFill>
                <a:effectLst/>
                <a:latin typeface="+mn-lt"/>
                <a:ea typeface="+mn-ea"/>
                <a:cs typeface="+mn-cs"/>
              </a:rPr>
              <a:t>Jehoram</a:t>
            </a:r>
            <a:r>
              <a:rPr lang="en-US" b="0" i="0" kern="1200" dirty="0">
                <a:solidFill>
                  <a:schemeClr val="tx1"/>
                </a:solidFill>
                <a:effectLst/>
                <a:latin typeface="+mn-lt"/>
                <a:ea typeface="+mn-ea"/>
                <a:cs typeface="+mn-cs"/>
              </a:rPr>
              <a:t> (eldest son of </a:t>
            </a:r>
            <a:r>
              <a:rPr lang="en-US" b="0" i="0" kern="1200" dirty="0" err="1">
                <a:solidFill>
                  <a:schemeClr val="tx1"/>
                </a:solidFill>
                <a:effectLst/>
                <a:latin typeface="+mn-lt"/>
                <a:ea typeface="+mn-ea"/>
                <a:cs typeface="+mn-cs"/>
              </a:rPr>
              <a:t>Jehoshapat</a:t>
            </a:r>
            <a:r>
              <a:rPr lang="en-US" b="0" i="0" kern="1200" dirty="0">
                <a:solidFill>
                  <a:schemeClr val="tx1"/>
                </a:solidFill>
                <a:effectLst/>
                <a:latin typeface="+mn-lt"/>
                <a:ea typeface="+mn-ea"/>
                <a:cs typeface="+mn-cs"/>
              </a:rPr>
              <a:t>) because of the alliance between  Ahab  and Jehoshaphat</a:t>
            </a:r>
          </a:p>
          <a:p>
            <a:pPr marL="628650" lvl="1" indent="-171450">
              <a:buFont typeface="Arial" panose="020B0604020202020204" pitchFamily="34" charset="0"/>
              <a:buChar char="•"/>
            </a:pPr>
            <a:r>
              <a:rPr lang="en-US" b="0" i="0" kern="1200" dirty="0">
                <a:solidFill>
                  <a:schemeClr val="tx1"/>
                </a:solidFill>
                <a:effectLst/>
                <a:latin typeface="+mn-lt"/>
                <a:ea typeface="+mn-ea"/>
                <a:cs typeface="+mn-cs"/>
              </a:rPr>
              <a:t>This alliance brought the influence of Jezebel and her religion (worship of Baal) upon several generations in both kingdoms!</a:t>
            </a:r>
          </a:p>
          <a:p>
            <a:pPr marL="628650" lvl="1" indent="-171450">
              <a:buFont typeface="Arial" panose="020B0604020202020204" pitchFamily="34" charset="0"/>
              <a:buChar char="•"/>
            </a:pPr>
            <a:r>
              <a:rPr lang="en-US" b="1" i="0" kern="1200" dirty="0">
                <a:solidFill>
                  <a:schemeClr val="tx1"/>
                </a:solidFill>
                <a:effectLst/>
                <a:latin typeface="+mn-lt"/>
                <a:ea typeface="+mn-ea"/>
                <a:cs typeface="+mn-cs"/>
              </a:rPr>
              <a:t>Athaliah was an evil influence upon both her husband and son (A very strong woman like her mother)</a:t>
            </a:r>
          </a:p>
          <a:p>
            <a:pPr marL="1085850" lvl="2" indent="-171450">
              <a:buFont typeface="Arial" panose="020B0604020202020204" pitchFamily="34" charset="0"/>
              <a:buChar char="•"/>
            </a:pPr>
            <a:r>
              <a:rPr lang="en-US" b="0" i="0" kern="1200" dirty="0">
                <a:solidFill>
                  <a:schemeClr val="tx1"/>
                </a:solidFill>
                <a:effectLst/>
                <a:latin typeface="+mn-lt"/>
                <a:ea typeface="+mn-ea"/>
                <a:cs typeface="+mn-cs"/>
              </a:rPr>
              <a:t>She became queen, and influenced </a:t>
            </a:r>
            <a:r>
              <a:rPr lang="en-US" b="0" i="0" kern="1200" dirty="0" err="1">
                <a:solidFill>
                  <a:schemeClr val="tx1"/>
                </a:solidFill>
                <a:effectLst/>
                <a:latin typeface="+mn-lt"/>
                <a:ea typeface="+mn-ea"/>
                <a:cs typeface="+mn-cs"/>
              </a:rPr>
              <a:t>Jehoram</a:t>
            </a:r>
            <a:r>
              <a:rPr lang="en-US" b="0" i="0" kern="1200" dirty="0">
                <a:solidFill>
                  <a:schemeClr val="tx1"/>
                </a:solidFill>
                <a:effectLst/>
                <a:latin typeface="+mn-lt"/>
                <a:ea typeface="+mn-ea"/>
                <a:cs typeface="+mn-cs"/>
              </a:rPr>
              <a:t> to evil</a:t>
            </a:r>
          </a:p>
          <a:p>
            <a:pPr marL="0" lvl="0" indent="0">
              <a:buFont typeface="Arial" panose="020B0604020202020204" pitchFamily="34" charset="0"/>
              <a:buNone/>
            </a:pPr>
            <a:r>
              <a:rPr lang="en-US" b="1" i="0" kern="1200" dirty="0">
                <a:solidFill>
                  <a:schemeClr val="tx1"/>
                </a:solidFill>
                <a:effectLst/>
                <a:latin typeface="+mn-lt"/>
                <a:ea typeface="+mn-ea"/>
                <a:cs typeface="+mn-cs"/>
              </a:rPr>
              <a:t>(2 Kings 8:18), </a:t>
            </a:r>
            <a:r>
              <a:rPr lang="en-US" b="1" i="1" kern="1200" dirty="0">
                <a:solidFill>
                  <a:schemeClr val="tx1"/>
                </a:solidFill>
                <a:effectLst/>
                <a:latin typeface="+mn-lt"/>
                <a:ea typeface="+mn-ea"/>
                <a:cs typeface="+mn-cs"/>
              </a:rPr>
              <a:t>“</a:t>
            </a:r>
            <a:r>
              <a:rPr lang="en-US" i="1" dirty="0"/>
              <a:t>And he walked in the way of the kings of Israel, just as the house of Ahab had done, for the daughter of Ahab was his wife; and he did evil in the sight of the Lord.”</a:t>
            </a:r>
          </a:p>
          <a:p>
            <a:pPr marL="1085850" lvl="2" indent="-171450">
              <a:buFont typeface="Arial" panose="020B0604020202020204" pitchFamily="34" charset="0"/>
              <a:buChar char="•"/>
            </a:pPr>
            <a:r>
              <a:rPr lang="en-US" b="0" i="0" dirty="0"/>
              <a:t>She became queen mother, and influenced Ahaziah to do evil</a:t>
            </a:r>
          </a:p>
          <a:p>
            <a:pPr marL="1085850" lvl="2" indent="-171450">
              <a:buFont typeface="Arial" panose="020B0604020202020204" pitchFamily="34" charset="0"/>
              <a:buChar char="•"/>
            </a:pPr>
            <a:r>
              <a:rPr lang="en-US" b="0" i="0" dirty="0"/>
              <a:t>After Ahaziah’s death, she murdered all of his children (her grandchildren), proclaimed herself ruler, and maintained her rule on David’s throne for six full years.  In that time, she established Baal worship in Jerusalem</a:t>
            </a:r>
          </a:p>
          <a:p>
            <a:pPr marL="0" lvl="0" indent="0">
              <a:buFont typeface="Arial" panose="020B0604020202020204" pitchFamily="34" charset="0"/>
              <a:buNone/>
            </a:pPr>
            <a:r>
              <a:rPr lang="en-US" b="1" i="0" dirty="0"/>
              <a:t>(2 Chronicles 24:7), [Consider the extent of her evil], </a:t>
            </a:r>
            <a:r>
              <a:rPr lang="en-US" b="0" i="1" dirty="0"/>
              <a:t>“</a:t>
            </a:r>
            <a:r>
              <a:rPr lang="en-US" i="1" dirty="0"/>
              <a:t>For the sons of Athaliah, that wicked woman, had broken into the house of God, and had also presented all the dedicated things of the house of the Lord to the Baals.”</a:t>
            </a:r>
          </a:p>
          <a:p>
            <a:pPr marL="0" lvl="0" indent="0">
              <a:buFont typeface="Arial" panose="020B0604020202020204" pitchFamily="34" charset="0"/>
              <a:buNone/>
            </a:pPr>
            <a:endParaRPr lang="en-US" b="0" i="1" dirty="0"/>
          </a:p>
          <a:p>
            <a:pPr marL="0" lvl="0" indent="0">
              <a:buFont typeface="Arial" panose="020B0604020202020204" pitchFamily="34" charset="0"/>
              <a:buNone/>
            </a:pPr>
            <a:r>
              <a:rPr lang="en-US" b="1" i="0" dirty="0"/>
              <a:t>Family can lead you away from God!</a:t>
            </a:r>
          </a:p>
          <a:p>
            <a:pPr marL="0" lvl="0" indent="0">
              <a:buFont typeface="Arial" panose="020B0604020202020204" pitchFamily="34" charset="0"/>
              <a:buNone/>
            </a:pPr>
            <a:r>
              <a:rPr lang="en-US" b="1" i="0" dirty="0"/>
              <a:t>(Matthew 10:34-36), </a:t>
            </a:r>
            <a:r>
              <a:rPr lang="en-US" b="0" i="1" dirty="0"/>
              <a:t>“</a:t>
            </a:r>
            <a:r>
              <a:rPr lang="en-US" i="1" dirty="0"/>
              <a:t>Do not think that I came to bring peace on earth. I did not come to bring peace but a sword.</a:t>
            </a:r>
            <a:r>
              <a:rPr lang="en-US" i="1" baseline="30000" dirty="0"/>
              <a:t> 35</a:t>
            </a:r>
            <a:r>
              <a:rPr lang="en-US" i="1" dirty="0"/>
              <a:t> For I have come to “set a man against his father, a daughter against her mother, and a daughter-in-law against her mother-in-law’;</a:t>
            </a:r>
            <a:r>
              <a:rPr lang="en-US" i="1" baseline="30000" dirty="0"/>
              <a:t> 36</a:t>
            </a:r>
            <a:r>
              <a:rPr lang="en-US" i="1" dirty="0"/>
              <a:t> and ‘a man's enemies will be those of his own household.’”</a:t>
            </a:r>
          </a:p>
          <a:p>
            <a:pPr marL="0" lvl="0" indent="0">
              <a:buFont typeface="Arial" panose="020B0604020202020204" pitchFamily="34" charset="0"/>
              <a:buNone/>
            </a:pPr>
            <a:r>
              <a:rPr lang="en-US" b="1" i="0" dirty="0"/>
              <a:t>Friends can lead you away from God!</a:t>
            </a:r>
          </a:p>
          <a:p>
            <a:pPr marL="0" lvl="0" indent="0">
              <a:buFont typeface="Arial" panose="020B0604020202020204" pitchFamily="34" charset="0"/>
              <a:buNone/>
            </a:pPr>
            <a:r>
              <a:rPr lang="en-US" b="1" i="0" dirty="0"/>
              <a:t>(1 Corinthians 15:33-34), </a:t>
            </a:r>
            <a:r>
              <a:rPr lang="en-US" b="0" i="1" dirty="0"/>
              <a:t>“</a:t>
            </a:r>
            <a:r>
              <a:rPr lang="en-US" i="1" dirty="0"/>
              <a:t>Do not be deceived: “Evil company corrupts good habits.”</a:t>
            </a:r>
            <a:r>
              <a:rPr lang="en-US" i="1" baseline="30000" dirty="0"/>
              <a:t> 34</a:t>
            </a:r>
            <a:r>
              <a:rPr lang="en-US" i="1" dirty="0"/>
              <a:t> Awake to righteousness, and do not sin; for some do not have the knowledge of God. I speak this to your shame.”</a:t>
            </a:r>
          </a:p>
          <a:p>
            <a:pPr marL="0" lvl="0" indent="0">
              <a:buFont typeface="Arial" panose="020B0604020202020204" pitchFamily="34" charset="0"/>
              <a:buNone/>
            </a:pPr>
            <a:endParaRPr lang="en-US" b="0" i="1" dirty="0"/>
          </a:p>
          <a:p>
            <a:pPr marL="0" lvl="0" indent="0">
              <a:buFont typeface="Arial" panose="020B0604020202020204" pitchFamily="34" charset="0"/>
              <a:buNone/>
            </a:pPr>
            <a:r>
              <a:rPr lang="en-US" b="1" i="0" dirty="0"/>
              <a:t>Our culture is toxic, we need to be on guard lest we be corrupted!</a:t>
            </a:r>
          </a:p>
          <a:p>
            <a:r>
              <a:rPr lang="en-US" b="1" dirty="0"/>
              <a:t>(1 Peter 2:11), </a:t>
            </a:r>
            <a:r>
              <a:rPr lang="en-US" i="1" dirty="0"/>
              <a:t>“Beloved, I beg you as sojourners and pilgrims, abstain from fleshly lusts which war against the soul.”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676F7-3D0E-4E6A-B671-4CBD113A9F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6505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chronicler makes clear that Ahaziah’s death was God’s judgment against him.</a:t>
            </a:r>
          </a:p>
          <a:p>
            <a:r>
              <a:rPr lang="en-US" b="1" dirty="0"/>
              <a:t>(2 Chronicles 22:7-9), </a:t>
            </a:r>
            <a:r>
              <a:rPr lang="en-US" i="1" dirty="0"/>
              <a:t>“</a:t>
            </a:r>
            <a:r>
              <a:rPr lang="en-US" b="1" i="1" dirty="0"/>
              <a:t>His going to </a:t>
            </a:r>
            <a:r>
              <a:rPr lang="en-US" b="1" i="1" dirty="0" err="1"/>
              <a:t>Joram</a:t>
            </a:r>
            <a:r>
              <a:rPr lang="en-US" b="1" i="1" dirty="0"/>
              <a:t> was God's occasion for Ahaziah's downfall</a:t>
            </a:r>
            <a:r>
              <a:rPr lang="en-US" i="1" dirty="0"/>
              <a:t>; for when he arrived, he went out with </a:t>
            </a:r>
            <a:r>
              <a:rPr lang="en-US" i="1" dirty="0" err="1"/>
              <a:t>Jehoram</a:t>
            </a:r>
            <a:r>
              <a:rPr lang="en-US" i="1" dirty="0"/>
              <a:t> against Jehu the son of </a:t>
            </a:r>
            <a:r>
              <a:rPr lang="en-US" i="1" dirty="0" err="1"/>
              <a:t>Nimshi</a:t>
            </a:r>
            <a:r>
              <a:rPr lang="en-US" i="1" dirty="0"/>
              <a:t>, whom the Lord had anointed to cut off the house of Ahab.</a:t>
            </a:r>
            <a:r>
              <a:rPr lang="en-US" i="1" baseline="30000" dirty="0"/>
              <a:t> 8</a:t>
            </a:r>
            <a:r>
              <a:rPr lang="en-US" i="1" dirty="0"/>
              <a:t> And it happened, when Jehu was executing judgment on the house of Ahab, and found the princes of Judah and the sons of Ahaziah's brothers who served Ahaziah, that he killed them.</a:t>
            </a:r>
            <a:r>
              <a:rPr lang="en-US" i="1" baseline="30000" dirty="0"/>
              <a:t> 9</a:t>
            </a:r>
            <a:r>
              <a:rPr lang="en-US" i="1" dirty="0"/>
              <a:t> Then he searched for Ahaziah; and they caught him (he was hiding in Samaria), and brought him to Jehu. When they had killed him, they buried him, “because,” they said, “he is the son of Jehoshaphat, who sought the Lord with all his heart.”  So the house of Ahaziah had no one to assume power over the kingdom.”</a:t>
            </a:r>
          </a:p>
          <a:p>
            <a:pPr marL="628650" lvl="1" indent="-171450">
              <a:buFont typeface="Arial" panose="020B0604020202020204" pitchFamily="34" charset="0"/>
              <a:buChar char="•"/>
            </a:pPr>
            <a:r>
              <a:rPr lang="en-US" i="0" dirty="0"/>
              <a:t>Ahaziah had followed the counsel of Ahab’s house, and fought by </a:t>
            </a:r>
            <a:r>
              <a:rPr lang="en-US" i="0" dirty="0" err="1"/>
              <a:t>Jehoram</a:t>
            </a:r>
            <a:r>
              <a:rPr lang="en-US" i="0" dirty="0"/>
              <a:t>/</a:t>
            </a:r>
            <a:r>
              <a:rPr lang="en-US" i="0" dirty="0" err="1"/>
              <a:t>Joram</a:t>
            </a:r>
            <a:r>
              <a:rPr lang="en-US" i="0" dirty="0"/>
              <a:t> (the sitting king of Israel) against a man (Jehu) who God had chosen to destroy the house of Ahab</a:t>
            </a:r>
          </a:p>
          <a:p>
            <a:pPr marL="628650" lvl="1" indent="-171450">
              <a:buFont typeface="Arial" panose="020B0604020202020204" pitchFamily="34" charset="0"/>
              <a:buChar char="•"/>
            </a:pPr>
            <a:r>
              <a:rPr lang="en-US" i="0" dirty="0"/>
              <a:t>The result of this alliance led to the death of all of Ahaziah’s nephews, and finally his death at Jehu’s </a:t>
            </a:r>
            <a:r>
              <a:rPr lang="en-US" i="0" dirty="0" err="1"/>
              <a:t>comand</a:t>
            </a:r>
            <a:r>
              <a:rPr lang="en-US" i="0" dirty="0"/>
              <a:t>. (Note: you can read the extended narrative of that death in 2 Kings 9).</a:t>
            </a:r>
          </a:p>
          <a:p>
            <a:pPr marL="0" lvl="0" indent="0">
              <a:buFont typeface="Arial" panose="020B0604020202020204" pitchFamily="34" charset="0"/>
              <a:buNone/>
            </a:pPr>
            <a:r>
              <a:rPr lang="en-US" b="1" dirty="0"/>
              <a:t>Ultimately, Ahaziah’s reign was sad and short, and at his death, no one was there to legitimately assume power of the kingdom.  (This shows that Athaliah’s reign was a usurpation of the throne).</a:t>
            </a:r>
          </a:p>
          <a:p>
            <a:endParaRPr lang="en-US" dirty="0"/>
          </a:p>
          <a:p>
            <a:r>
              <a:rPr lang="en-US" b="1" dirty="0"/>
              <a:t>God does and will always judge evil in the world.</a:t>
            </a:r>
          </a:p>
          <a:p>
            <a:r>
              <a:rPr lang="en-US" b="1" dirty="0"/>
              <a:t>(Romans 2:5-11), </a:t>
            </a:r>
            <a:r>
              <a:rPr lang="en-US" b="1" i="1" dirty="0"/>
              <a:t>“</a:t>
            </a:r>
            <a:r>
              <a:rPr lang="en-US" i="1" dirty="0"/>
              <a:t>But in accordance with your hardness and your impenitent heart you are treasuring up for yourself wrath in the day of wrath and revelation of the righteous judgment of God,</a:t>
            </a:r>
            <a:r>
              <a:rPr lang="en-US" i="1" baseline="30000" dirty="0"/>
              <a:t> 6</a:t>
            </a:r>
            <a:r>
              <a:rPr lang="en-US" i="1" dirty="0"/>
              <a:t> who “will render to each one according to his deeds”:</a:t>
            </a:r>
            <a:r>
              <a:rPr lang="en-US" i="1" baseline="30000" dirty="0"/>
              <a:t> 7</a:t>
            </a:r>
            <a:r>
              <a:rPr lang="en-US" i="1" dirty="0"/>
              <a:t> eternal life to those who by patient continuance in doing good seek for glory, honor, and immortality;</a:t>
            </a:r>
            <a:r>
              <a:rPr lang="en-US" i="1" baseline="30000" dirty="0"/>
              <a:t> 8</a:t>
            </a:r>
            <a:r>
              <a:rPr lang="en-US" i="1" dirty="0"/>
              <a:t> but to those who are self-seeking and do not obey the truth, but obey unrighteousness—indignation and wrath,</a:t>
            </a:r>
            <a:r>
              <a:rPr lang="en-US" i="1" baseline="30000" dirty="0"/>
              <a:t> 9</a:t>
            </a:r>
            <a:r>
              <a:rPr lang="en-US" i="1" dirty="0"/>
              <a:t> tribulation and anguish, on every soul of man who does evil, of the Jew first and also of the Greek;</a:t>
            </a:r>
            <a:r>
              <a:rPr lang="en-US" i="1" baseline="30000" dirty="0"/>
              <a:t> 10</a:t>
            </a:r>
            <a:r>
              <a:rPr lang="en-US" i="1" dirty="0"/>
              <a:t> but glory, honor, and peace to everyone who works what is good, to the Jew first and also to the Greek.</a:t>
            </a:r>
            <a:r>
              <a:rPr lang="en-US" i="1" baseline="30000" dirty="0"/>
              <a:t> 11</a:t>
            </a:r>
            <a:r>
              <a:rPr lang="en-US" i="1" dirty="0"/>
              <a:t> For there is no partiality with God.”</a:t>
            </a:r>
            <a:endParaRPr lang="en-US" b="1" i="1" dirty="0"/>
          </a:p>
          <a:p>
            <a:endParaRPr lang="en-US" b="1" dirty="0"/>
          </a:p>
          <a:p>
            <a:r>
              <a:rPr lang="en-US" b="1" dirty="0"/>
              <a:t>Those who do evil will not ultimately prosper</a:t>
            </a:r>
          </a:p>
          <a:p>
            <a:r>
              <a:rPr lang="en-US" b="1" dirty="0"/>
              <a:t>(Psalm 37:1-5), </a:t>
            </a:r>
            <a:r>
              <a:rPr lang="en-US" b="1" i="1" dirty="0"/>
              <a:t>“</a:t>
            </a:r>
            <a:r>
              <a:rPr lang="en-US" i="1" dirty="0"/>
              <a:t>Do not fret because of evildoers, nor be envious of the workers of iniquity. </a:t>
            </a:r>
            <a:r>
              <a:rPr lang="en-US" i="1" baseline="30000" dirty="0"/>
              <a:t>2</a:t>
            </a:r>
            <a:r>
              <a:rPr lang="en-US" i="1" dirty="0"/>
              <a:t> For they shall soon be cut down like the grass, and wither as the green herb. </a:t>
            </a:r>
            <a:r>
              <a:rPr lang="en-US" i="1" baseline="30000" dirty="0"/>
              <a:t>3</a:t>
            </a:r>
            <a:r>
              <a:rPr lang="en-US" i="1" dirty="0"/>
              <a:t> Trust in the Lord, and do good; dwell in the land, and feed on His faithfulness. </a:t>
            </a:r>
            <a:r>
              <a:rPr lang="en-US" i="1" baseline="30000" dirty="0"/>
              <a:t>4</a:t>
            </a:r>
            <a:r>
              <a:rPr lang="en-US" i="1" dirty="0"/>
              <a:t> Delight yourself also in the Lord, and He shall give you the desires</a:t>
            </a:r>
            <a:r>
              <a:rPr lang="en-US" dirty="0"/>
              <a:t> of your heart. </a:t>
            </a:r>
            <a:r>
              <a:rPr lang="en-US" baseline="30000" dirty="0"/>
              <a:t>5</a:t>
            </a:r>
            <a:r>
              <a:rPr lang="en-US" dirty="0"/>
              <a:t> Commit your way to the Lord, trust also in Him, and He shall bring it to </a:t>
            </a:r>
            <a:r>
              <a:rPr lang="en-US"/>
              <a:t>pass.”</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676F7-3D0E-4E6A-B671-4CBD113A9F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562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Yes, Ahaziah was a king over Judah.  But, that did not make him a success.</a:t>
            </a:r>
          </a:p>
          <a:p>
            <a:pPr marL="628650" lvl="1" indent="-171450">
              <a:buFont typeface="Arial" panose="020B0604020202020204" pitchFamily="34" charset="0"/>
              <a:buChar char="•"/>
            </a:pPr>
            <a:r>
              <a:rPr lang="en-US" dirty="0"/>
              <a:t>Born into royalty, he had an opportunity to become a righteous king</a:t>
            </a:r>
          </a:p>
          <a:p>
            <a:pPr marL="628650" lvl="1" indent="-171450">
              <a:buFont typeface="Arial" panose="020B0604020202020204" pitchFamily="34" charset="0"/>
              <a:buChar char="•"/>
            </a:pPr>
            <a:r>
              <a:rPr lang="en-US" dirty="0"/>
              <a:t>Instead, he followed evil counsel, and rebelled against God</a:t>
            </a:r>
          </a:p>
          <a:p>
            <a:pPr marL="628650" lvl="1" indent="-171450">
              <a:buFont typeface="Arial" panose="020B0604020202020204" pitchFamily="34" charset="0"/>
              <a:buChar char="•"/>
            </a:pPr>
            <a:r>
              <a:rPr lang="en-US" dirty="0"/>
              <a:t>As such he serves as a wonderful example to us of the folly of disobeying our Creator and Lord.</a:t>
            </a:r>
          </a:p>
          <a:p>
            <a:pPr marL="628650" lvl="1" indent="-171450">
              <a:buFont typeface="Arial" panose="020B0604020202020204" pitchFamily="34" charset="0"/>
              <a:buChar char="•"/>
            </a:pPr>
            <a:endParaRPr lang="en-US" b="1" dirty="0"/>
          </a:p>
          <a:p>
            <a:pPr marL="0" lvl="0" indent="0">
              <a:buFont typeface="Arial" panose="020B0604020202020204" pitchFamily="34" charset="0"/>
              <a:buNone/>
            </a:pPr>
            <a:r>
              <a:rPr lang="en-US" b="1" dirty="0"/>
              <a:t>(Matthew 16:26), </a:t>
            </a:r>
            <a:r>
              <a:rPr lang="en-US" i="1" dirty="0"/>
              <a:t>“For what profit is it to a man if he gains the whole world, and loses his own soul? Or what will a man give in exchange for his soul?”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676F7-3D0E-4E6A-B671-4CBD113A9FD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8365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B0F0-A9E7-43BB-8CF9-8DF0A87561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982137-B96A-4C92-B8BB-3954556749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127D24-FBCC-4622-8FBE-4054A1122D6A}"/>
              </a:ext>
            </a:extLst>
          </p:cNvPr>
          <p:cNvSpPr>
            <a:spLocks noGrp="1"/>
          </p:cNvSpPr>
          <p:nvPr>
            <p:ph type="dt" sz="half" idx="10"/>
          </p:nvPr>
        </p:nvSpPr>
        <p:spPr/>
        <p:txBody>
          <a:bodyPr/>
          <a:lstStyle/>
          <a:p>
            <a:fld id="{876A0B97-4283-4799-903B-D9BD7E1B12EE}" type="datetimeFigureOut">
              <a:rPr lang="en-US" smtClean="0"/>
              <a:t>6/30/2019</a:t>
            </a:fld>
            <a:endParaRPr lang="en-US"/>
          </a:p>
        </p:txBody>
      </p:sp>
      <p:sp>
        <p:nvSpPr>
          <p:cNvPr id="5" name="Footer Placeholder 4">
            <a:extLst>
              <a:ext uri="{FF2B5EF4-FFF2-40B4-BE49-F238E27FC236}">
                <a16:creationId xmlns:a16="http://schemas.microsoft.com/office/drawing/2014/main" id="{BFD0AD14-211B-4F9C-83A0-7B2E134DC3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68CF83-F90D-4F49-A3D8-704ED96FB80C}"/>
              </a:ext>
            </a:extLst>
          </p:cNvPr>
          <p:cNvSpPr>
            <a:spLocks noGrp="1"/>
          </p:cNvSpPr>
          <p:nvPr>
            <p:ph type="sldNum" sz="quarter" idx="12"/>
          </p:nvPr>
        </p:nvSpPr>
        <p:spPr/>
        <p:txBody>
          <a:bodyPr/>
          <a:lstStyle/>
          <a:p>
            <a:fld id="{53B02000-4B76-4077-AD61-4DF6F67E6631}" type="slidenum">
              <a:rPr lang="en-US" smtClean="0"/>
              <a:t>‹#›</a:t>
            </a:fld>
            <a:endParaRPr lang="en-US"/>
          </a:p>
        </p:txBody>
      </p:sp>
    </p:spTree>
    <p:extLst>
      <p:ext uri="{BB962C8B-B14F-4D97-AF65-F5344CB8AC3E}">
        <p14:creationId xmlns:p14="http://schemas.microsoft.com/office/powerpoint/2010/main" val="3290711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B26F6-E28E-4B96-8754-CA573C902B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687991-6744-4D2E-9D83-8BC9641FD7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E038C1-5E12-48E3-91C9-397AB4DD7C09}"/>
              </a:ext>
            </a:extLst>
          </p:cNvPr>
          <p:cNvSpPr>
            <a:spLocks noGrp="1"/>
          </p:cNvSpPr>
          <p:nvPr>
            <p:ph type="dt" sz="half" idx="10"/>
          </p:nvPr>
        </p:nvSpPr>
        <p:spPr/>
        <p:txBody>
          <a:bodyPr/>
          <a:lstStyle/>
          <a:p>
            <a:fld id="{876A0B97-4283-4799-903B-D9BD7E1B12EE}" type="datetimeFigureOut">
              <a:rPr lang="en-US" smtClean="0"/>
              <a:t>6/30/2019</a:t>
            </a:fld>
            <a:endParaRPr lang="en-US"/>
          </a:p>
        </p:txBody>
      </p:sp>
      <p:sp>
        <p:nvSpPr>
          <p:cNvPr id="5" name="Footer Placeholder 4">
            <a:extLst>
              <a:ext uri="{FF2B5EF4-FFF2-40B4-BE49-F238E27FC236}">
                <a16:creationId xmlns:a16="http://schemas.microsoft.com/office/drawing/2014/main" id="{CA97CFB2-2FB5-45E7-A3C4-74E9CA256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F8944F-CFA2-4836-A935-F8EAE63F0CEB}"/>
              </a:ext>
            </a:extLst>
          </p:cNvPr>
          <p:cNvSpPr>
            <a:spLocks noGrp="1"/>
          </p:cNvSpPr>
          <p:nvPr>
            <p:ph type="sldNum" sz="quarter" idx="12"/>
          </p:nvPr>
        </p:nvSpPr>
        <p:spPr/>
        <p:txBody>
          <a:bodyPr/>
          <a:lstStyle/>
          <a:p>
            <a:fld id="{53B02000-4B76-4077-AD61-4DF6F67E6631}" type="slidenum">
              <a:rPr lang="en-US" smtClean="0"/>
              <a:t>‹#›</a:t>
            </a:fld>
            <a:endParaRPr lang="en-US"/>
          </a:p>
        </p:txBody>
      </p:sp>
    </p:spTree>
    <p:extLst>
      <p:ext uri="{BB962C8B-B14F-4D97-AF65-F5344CB8AC3E}">
        <p14:creationId xmlns:p14="http://schemas.microsoft.com/office/powerpoint/2010/main" val="3982943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5FD873-6954-4E22-A2E0-B46AF098A0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725D06-F77F-49FE-B496-242A6B3AFC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9A3FA8-04AC-4869-BF81-946D535B63BA}"/>
              </a:ext>
            </a:extLst>
          </p:cNvPr>
          <p:cNvSpPr>
            <a:spLocks noGrp="1"/>
          </p:cNvSpPr>
          <p:nvPr>
            <p:ph type="dt" sz="half" idx="10"/>
          </p:nvPr>
        </p:nvSpPr>
        <p:spPr/>
        <p:txBody>
          <a:bodyPr/>
          <a:lstStyle/>
          <a:p>
            <a:fld id="{876A0B97-4283-4799-903B-D9BD7E1B12EE}" type="datetimeFigureOut">
              <a:rPr lang="en-US" smtClean="0"/>
              <a:t>6/30/2019</a:t>
            </a:fld>
            <a:endParaRPr lang="en-US"/>
          </a:p>
        </p:txBody>
      </p:sp>
      <p:sp>
        <p:nvSpPr>
          <p:cNvPr id="5" name="Footer Placeholder 4">
            <a:extLst>
              <a:ext uri="{FF2B5EF4-FFF2-40B4-BE49-F238E27FC236}">
                <a16:creationId xmlns:a16="http://schemas.microsoft.com/office/drawing/2014/main" id="{6D498FE0-B5E2-4EE2-A91F-8C9251F6C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81CCEF-ECD9-4714-8AE5-3F9C5277EB67}"/>
              </a:ext>
            </a:extLst>
          </p:cNvPr>
          <p:cNvSpPr>
            <a:spLocks noGrp="1"/>
          </p:cNvSpPr>
          <p:nvPr>
            <p:ph type="sldNum" sz="quarter" idx="12"/>
          </p:nvPr>
        </p:nvSpPr>
        <p:spPr/>
        <p:txBody>
          <a:bodyPr/>
          <a:lstStyle/>
          <a:p>
            <a:fld id="{53B02000-4B76-4077-AD61-4DF6F67E6631}" type="slidenum">
              <a:rPr lang="en-US" smtClean="0"/>
              <a:t>‹#›</a:t>
            </a:fld>
            <a:endParaRPr lang="en-US"/>
          </a:p>
        </p:txBody>
      </p:sp>
    </p:spTree>
    <p:extLst>
      <p:ext uri="{BB962C8B-B14F-4D97-AF65-F5344CB8AC3E}">
        <p14:creationId xmlns:p14="http://schemas.microsoft.com/office/powerpoint/2010/main" val="1593362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B0B3A-07E5-4647-8071-684DDFDC98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69407F-CDEE-42C5-9AE9-100D095482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E2B6FE-1D8A-4700-9215-00C1EC931504}"/>
              </a:ext>
            </a:extLst>
          </p:cNvPr>
          <p:cNvSpPr>
            <a:spLocks noGrp="1"/>
          </p:cNvSpPr>
          <p:nvPr>
            <p:ph type="dt" sz="half" idx="10"/>
          </p:nvPr>
        </p:nvSpPr>
        <p:spPr/>
        <p:txBody>
          <a:bodyPr/>
          <a:lstStyle/>
          <a:p>
            <a:fld id="{876A0B97-4283-4799-903B-D9BD7E1B12EE}" type="datetimeFigureOut">
              <a:rPr lang="en-US" smtClean="0"/>
              <a:t>6/30/2019</a:t>
            </a:fld>
            <a:endParaRPr lang="en-US"/>
          </a:p>
        </p:txBody>
      </p:sp>
      <p:sp>
        <p:nvSpPr>
          <p:cNvPr id="5" name="Footer Placeholder 4">
            <a:extLst>
              <a:ext uri="{FF2B5EF4-FFF2-40B4-BE49-F238E27FC236}">
                <a16:creationId xmlns:a16="http://schemas.microsoft.com/office/drawing/2014/main" id="{2ACF7A93-D256-40FD-8AB5-A891123171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756EDB-31C1-4D06-9382-426BD7A2886C}"/>
              </a:ext>
            </a:extLst>
          </p:cNvPr>
          <p:cNvSpPr>
            <a:spLocks noGrp="1"/>
          </p:cNvSpPr>
          <p:nvPr>
            <p:ph type="sldNum" sz="quarter" idx="12"/>
          </p:nvPr>
        </p:nvSpPr>
        <p:spPr/>
        <p:txBody>
          <a:bodyPr/>
          <a:lstStyle/>
          <a:p>
            <a:fld id="{53B02000-4B76-4077-AD61-4DF6F67E6631}" type="slidenum">
              <a:rPr lang="en-US" smtClean="0"/>
              <a:t>‹#›</a:t>
            </a:fld>
            <a:endParaRPr lang="en-US"/>
          </a:p>
        </p:txBody>
      </p:sp>
    </p:spTree>
    <p:extLst>
      <p:ext uri="{BB962C8B-B14F-4D97-AF65-F5344CB8AC3E}">
        <p14:creationId xmlns:p14="http://schemas.microsoft.com/office/powerpoint/2010/main" val="2907836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5CF1A-A095-4058-840A-BCA617900D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1B0D8C-00A1-44A5-B865-ACB1416BC7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0A503F-D9C0-4E21-9DB0-5E2CB1F98BB7}"/>
              </a:ext>
            </a:extLst>
          </p:cNvPr>
          <p:cNvSpPr>
            <a:spLocks noGrp="1"/>
          </p:cNvSpPr>
          <p:nvPr>
            <p:ph type="dt" sz="half" idx="10"/>
          </p:nvPr>
        </p:nvSpPr>
        <p:spPr/>
        <p:txBody>
          <a:bodyPr/>
          <a:lstStyle/>
          <a:p>
            <a:fld id="{876A0B97-4283-4799-903B-D9BD7E1B12EE}" type="datetimeFigureOut">
              <a:rPr lang="en-US" smtClean="0"/>
              <a:t>6/30/2019</a:t>
            </a:fld>
            <a:endParaRPr lang="en-US"/>
          </a:p>
        </p:txBody>
      </p:sp>
      <p:sp>
        <p:nvSpPr>
          <p:cNvPr id="5" name="Footer Placeholder 4">
            <a:extLst>
              <a:ext uri="{FF2B5EF4-FFF2-40B4-BE49-F238E27FC236}">
                <a16:creationId xmlns:a16="http://schemas.microsoft.com/office/drawing/2014/main" id="{F39AAC79-D001-4D02-BC48-C4DFA62E0F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898B42-0A16-45F8-8BCD-75F645772AAB}"/>
              </a:ext>
            </a:extLst>
          </p:cNvPr>
          <p:cNvSpPr>
            <a:spLocks noGrp="1"/>
          </p:cNvSpPr>
          <p:nvPr>
            <p:ph type="sldNum" sz="quarter" idx="12"/>
          </p:nvPr>
        </p:nvSpPr>
        <p:spPr/>
        <p:txBody>
          <a:bodyPr/>
          <a:lstStyle/>
          <a:p>
            <a:fld id="{53B02000-4B76-4077-AD61-4DF6F67E6631}" type="slidenum">
              <a:rPr lang="en-US" smtClean="0"/>
              <a:t>‹#›</a:t>
            </a:fld>
            <a:endParaRPr lang="en-US"/>
          </a:p>
        </p:txBody>
      </p:sp>
    </p:spTree>
    <p:extLst>
      <p:ext uri="{BB962C8B-B14F-4D97-AF65-F5344CB8AC3E}">
        <p14:creationId xmlns:p14="http://schemas.microsoft.com/office/powerpoint/2010/main" val="3873035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ED3E3-A59D-41C9-BCCA-1B29ECF500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B2AF57-0DBC-4B2F-A2E0-B1D0FC3A08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0CAD638-83BB-4E27-BA1D-E4EEC5CCED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0A86CD-73AE-416B-BB98-DF12ECA8DDD2}"/>
              </a:ext>
            </a:extLst>
          </p:cNvPr>
          <p:cNvSpPr>
            <a:spLocks noGrp="1"/>
          </p:cNvSpPr>
          <p:nvPr>
            <p:ph type="dt" sz="half" idx="10"/>
          </p:nvPr>
        </p:nvSpPr>
        <p:spPr/>
        <p:txBody>
          <a:bodyPr/>
          <a:lstStyle/>
          <a:p>
            <a:fld id="{876A0B97-4283-4799-903B-D9BD7E1B12EE}" type="datetimeFigureOut">
              <a:rPr lang="en-US" smtClean="0"/>
              <a:t>6/30/2019</a:t>
            </a:fld>
            <a:endParaRPr lang="en-US"/>
          </a:p>
        </p:txBody>
      </p:sp>
      <p:sp>
        <p:nvSpPr>
          <p:cNvPr id="6" name="Footer Placeholder 5">
            <a:extLst>
              <a:ext uri="{FF2B5EF4-FFF2-40B4-BE49-F238E27FC236}">
                <a16:creationId xmlns:a16="http://schemas.microsoft.com/office/drawing/2014/main" id="{CA5A99E8-C691-43B7-A980-8349E9231E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28E55E-16A8-4419-90A5-ABEE707431A8}"/>
              </a:ext>
            </a:extLst>
          </p:cNvPr>
          <p:cNvSpPr>
            <a:spLocks noGrp="1"/>
          </p:cNvSpPr>
          <p:nvPr>
            <p:ph type="sldNum" sz="quarter" idx="12"/>
          </p:nvPr>
        </p:nvSpPr>
        <p:spPr/>
        <p:txBody>
          <a:bodyPr/>
          <a:lstStyle/>
          <a:p>
            <a:fld id="{53B02000-4B76-4077-AD61-4DF6F67E6631}" type="slidenum">
              <a:rPr lang="en-US" smtClean="0"/>
              <a:t>‹#›</a:t>
            </a:fld>
            <a:endParaRPr lang="en-US"/>
          </a:p>
        </p:txBody>
      </p:sp>
    </p:spTree>
    <p:extLst>
      <p:ext uri="{BB962C8B-B14F-4D97-AF65-F5344CB8AC3E}">
        <p14:creationId xmlns:p14="http://schemas.microsoft.com/office/powerpoint/2010/main" val="365391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F2400-8299-4D1A-821E-3CD06985D0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4746E9-105B-46F3-9A74-6E5B79BFE6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5F254D-14A7-4FE5-BC01-B5B2E11898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8AACE2-F8BA-4C3F-AD93-1F2E95E868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4E8A3C-B9F3-4185-B643-FECBAC3EE70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88EDF7-A11E-4136-9A2A-804AFC7D86ED}"/>
              </a:ext>
            </a:extLst>
          </p:cNvPr>
          <p:cNvSpPr>
            <a:spLocks noGrp="1"/>
          </p:cNvSpPr>
          <p:nvPr>
            <p:ph type="dt" sz="half" idx="10"/>
          </p:nvPr>
        </p:nvSpPr>
        <p:spPr/>
        <p:txBody>
          <a:bodyPr/>
          <a:lstStyle/>
          <a:p>
            <a:fld id="{876A0B97-4283-4799-903B-D9BD7E1B12EE}" type="datetimeFigureOut">
              <a:rPr lang="en-US" smtClean="0"/>
              <a:t>6/30/2019</a:t>
            </a:fld>
            <a:endParaRPr lang="en-US"/>
          </a:p>
        </p:txBody>
      </p:sp>
      <p:sp>
        <p:nvSpPr>
          <p:cNvPr id="8" name="Footer Placeholder 7">
            <a:extLst>
              <a:ext uri="{FF2B5EF4-FFF2-40B4-BE49-F238E27FC236}">
                <a16:creationId xmlns:a16="http://schemas.microsoft.com/office/drawing/2014/main" id="{E2C82066-6C18-4E91-BD61-CAC131550A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8C57FA-CB20-44CE-B923-2B50C2AF88F3}"/>
              </a:ext>
            </a:extLst>
          </p:cNvPr>
          <p:cNvSpPr>
            <a:spLocks noGrp="1"/>
          </p:cNvSpPr>
          <p:nvPr>
            <p:ph type="sldNum" sz="quarter" idx="12"/>
          </p:nvPr>
        </p:nvSpPr>
        <p:spPr/>
        <p:txBody>
          <a:bodyPr/>
          <a:lstStyle/>
          <a:p>
            <a:fld id="{53B02000-4B76-4077-AD61-4DF6F67E6631}" type="slidenum">
              <a:rPr lang="en-US" smtClean="0"/>
              <a:t>‹#›</a:t>
            </a:fld>
            <a:endParaRPr lang="en-US"/>
          </a:p>
        </p:txBody>
      </p:sp>
    </p:spTree>
    <p:extLst>
      <p:ext uri="{BB962C8B-B14F-4D97-AF65-F5344CB8AC3E}">
        <p14:creationId xmlns:p14="http://schemas.microsoft.com/office/powerpoint/2010/main" val="2873308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DDA6E-23F2-405E-93EB-3237010697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A06103-8B03-45A0-A445-812D4463B695}"/>
              </a:ext>
            </a:extLst>
          </p:cNvPr>
          <p:cNvSpPr>
            <a:spLocks noGrp="1"/>
          </p:cNvSpPr>
          <p:nvPr>
            <p:ph type="dt" sz="half" idx="10"/>
          </p:nvPr>
        </p:nvSpPr>
        <p:spPr/>
        <p:txBody>
          <a:bodyPr/>
          <a:lstStyle/>
          <a:p>
            <a:fld id="{876A0B97-4283-4799-903B-D9BD7E1B12EE}" type="datetimeFigureOut">
              <a:rPr lang="en-US" smtClean="0"/>
              <a:t>6/30/2019</a:t>
            </a:fld>
            <a:endParaRPr lang="en-US"/>
          </a:p>
        </p:txBody>
      </p:sp>
      <p:sp>
        <p:nvSpPr>
          <p:cNvPr id="4" name="Footer Placeholder 3">
            <a:extLst>
              <a:ext uri="{FF2B5EF4-FFF2-40B4-BE49-F238E27FC236}">
                <a16:creationId xmlns:a16="http://schemas.microsoft.com/office/drawing/2014/main" id="{BA66F5AA-0CC8-456D-B149-45C0C3F6E8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0B89F-1A8F-476A-A677-9C555BD8CC94}"/>
              </a:ext>
            </a:extLst>
          </p:cNvPr>
          <p:cNvSpPr>
            <a:spLocks noGrp="1"/>
          </p:cNvSpPr>
          <p:nvPr>
            <p:ph type="sldNum" sz="quarter" idx="12"/>
          </p:nvPr>
        </p:nvSpPr>
        <p:spPr/>
        <p:txBody>
          <a:bodyPr/>
          <a:lstStyle/>
          <a:p>
            <a:fld id="{53B02000-4B76-4077-AD61-4DF6F67E6631}" type="slidenum">
              <a:rPr lang="en-US" smtClean="0"/>
              <a:t>‹#›</a:t>
            </a:fld>
            <a:endParaRPr lang="en-US"/>
          </a:p>
        </p:txBody>
      </p:sp>
    </p:spTree>
    <p:extLst>
      <p:ext uri="{BB962C8B-B14F-4D97-AF65-F5344CB8AC3E}">
        <p14:creationId xmlns:p14="http://schemas.microsoft.com/office/powerpoint/2010/main" val="2148044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579994-D774-477A-A7A2-7D15AE5F5557}"/>
              </a:ext>
            </a:extLst>
          </p:cNvPr>
          <p:cNvSpPr>
            <a:spLocks noGrp="1"/>
          </p:cNvSpPr>
          <p:nvPr>
            <p:ph type="dt" sz="half" idx="10"/>
          </p:nvPr>
        </p:nvSpPr>
        <p:spPr/>
        <p:txBody>
          <a:bodyPr/>
          <a:lstStyle/>
          <a:p>
            <a:fld id="{876A0B97-4283-4799-903B-D9BD7E1B12EE}" type="datetimeFigureOut">
              <a:rPr lang="en-US" smtClean="0"/>
              <a:t>6/30/2019</a:t>
            </a:fld>
            <a:endParaRPr lang="en-US"/>
          </a:p>
        </p:txBody>
      </p:sp>
      <p:sp>
        <p:nvSpPr>
          <p:cNvPr id="3" name="Footer Placeholder 2">
            <a:extLst>
              <a:ext uri="{FF2B5EF4-FFF2-40B4-BE49-F238E27FC236}">
                <a16:creationId xmlns:a16="http://schemas.microsoft.com/office/drawing/2014/main" id="{FACA68ED-D093-4103-9D5A-97F4A4D364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98C337-B1C3-4364-BFEC-9E4E2C04FD84}"/>
              </a:ext>
            </a:extLst>
          </p:cNvPr>
          <p:cNvSpPr>
            <a:spLocks noGrp="1"/>
          </p:cNvSpPr>
          <p:nvPr>
            <p:ph type="sldNum" sz="quarter" idx="12"/>
          </p:nvPr>
        </p:nvSpPr>
        <p:spPr/>
        <p:txBody>
          <a:bodyPr/>
          <a:lstStyle/>
          <a:p>
            <a:fld id="{53B02000-4B76-4077-AD61-4DF6F67E6631}" type="slidenum">
              <a:rPr lang="en-US" smtClean="0"/>
              <a:t>‹#›</a:t>
            </a:fld>
            <a:endParaRPr lang="en-US"/>
          </a:p>
        </p:txBody>
      </p:sp>
    </p:spTree>
    <p:extLst>
      <p:ext uri="{BB962C8B-B14F-4D97-AF65-F5344CB8AC3E}">
        <p14:creationId xmlns:p14="http://schemas.microsoft.com/office/powerpoint/2010/main" val="722935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EE197-7510-466B-85A6-0D39B1798A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576B61-A14B-47F3-BF56-6DD3601570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150DCF-2017-4343-BD95-8CF933AD70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8C1282-39F0-4B49-A9A7-CBD2996807B8}"/>
              </a:ext>
            </a:extLst>
          </p:cNvPr>
          <p:cNvSpPr>
            <a:spLocks noGrp="1"/>
          </p:cNvSpPr>
          <p:nvPr>
            <p:ph type="dt" sz="half" idx="10"/>
          </p:nvPr>
        </p:nvSpPr>
        <p:spPr/>
        <p:txBody>
          <a:bodyPr/>
          <a:lstStyle/>
          <a:p>
            <a:fld id="{876A0B97-4283-4799-903B-D9BD7E1B12EE}" type="datetimeFigureOut">
              <a:rPr lang="en-US" smtClean="0"/>
              <a:t>6/30/2019</a:t>
            </a:fld>
            <a:endParaRPr lang="en-US"/>
          </a:p>
        </p:txBody>
      </p:sp>
      <p:sp>
        <p:nvSpPr>
          <p:cNvPr id="6" name="Footer Placeholder 5">
            <a:extLst>
              <a:ext uri="{FF2B5EF4-FFF2-40B4-BE49-F238E27FC236}">
                <a16:creationId xmlns:a16="http://schemas.microsoft.com/office/drawing/2014/main" id="{6866EC68-88C2-413E-A54A-E5BDEC843F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216674-6E0A-4A69-AE4F-38907EEEEF56}"/>
              </a:ext>
            </a:extLst>
          </p:cNvPr>
          <p:cNvSpPr>
            <a:spLocks noGrp="1"/>
          </p:cNvSpPr>
          <p:nvPr>
            <p:ph type="sldNum" sz="quarter" idx="12"/>
          </p:nvPr>
        </p:nvSpPr>
        <p:spPr/>
        <p:txBody>
          <a:bodyPr/>
          <a:lstStyle/>
          <a:p>
            <a:fld id="{53B02000-4B76-4077-AD61-4DF6F67E6631}" type="slidenum">
              <a:rPr lang="en-US" smtClean="0"/>
              <a:t>‹#›</a:t>
            </a:fld>
            <a:endParaRPr lang="en-US"/>
          </a:p>
        </p:txBody>
      </p:sp>
    </p:spTree>
    <p:extLst>
      <p:ext uri="{BB962C8B-B14F-4D97-AF65-F5344CB8AC3E}">
        <p14:creationId xmlns:p14="http://schemas.microsoft.com/office/powerpoint/2010/main" val="2335124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C5B79-EA5C-4096-BA02-13526DEAC0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EA2BFB-1901-4409-84B2-C2D820555C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03BD5F-2CD0-4FE9-BE80-0A545DCED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2D5E4B-5643-4A5E-89D2-3B40470B7F1A}"/>
              </a:ext>
            </a:extLst>
          </p:cNvPr>
          <p:cNvSpPr>
            <a:spLocks noGrp="1"/>
          </p:cNvSpPr>
          <p:nvPr>
            <p:ph type="dt" sz="half" idx="10"/>
          </p:nvPr>
        </p:nvSpPr>
        <p:spPr/>
        <p:txBody>
          <a:bodyPr/>
          <a:lstStyle/>
          <a:p>
            <a:fld id="{876A0B97-4283-4799-903B-D9BD7E1B12EE}" type="datetimeFigureOut">
              <a:rPr lang="en-US" smtClean="0"/>
              <a:t>6/30/2019</a:t>
            </a:fld>
            <a:endParaRPr lang="en-US"/>
          </a:p>
        </p:txBody>
      </p:sp>
      <p:sp>
        <p:nvSpPr>
          <p:cNvPr id="6" name="Footer Placeholder 5">
            <a:extLst>
              <a:ext uri="{FF2B5EF4-FFF2-40B4-BE49-F238E27FC236}">
                <a16:creationId xmlns:a16="http://schemas.microsoft.com/office/drawing/2014/main" id="{96114324-2E21-4220-860C-A0504799DD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D1EAA5-00D3-47CA-92E4-BB5830D32BEE}"/>
              </a:ext>
            </a:extLst>
          </p:cNvPr>
          <p:cNvSpPr>
            <a:spLocks noGrp="1"/>
          </p:cNvSpPr>
          <p:nvPr>
            <p:ph type="sldNum" sz="quarter" idx="12"/>
          </p:nvPr>
        </p:nvSpPr>
        <p:spPr/>
        <p:txBody>
          <a:bodyPr/>
          <a:lstStyle/>
          <a:p>
            <a:fld id="{53B02000-4B76-4077-AD61-4DF6F67E6631}" type="slidenum">
              <a:rPr lang="en-US" smtClean="0"/>
              <a:t>‹#›</a:t>
            </a:fld>
            <a:endParaRPr lang="en-US"/>
          </a:p>
        </p:txBody>
      </p:sp>
    </p:spTree>
    <p:extLst>
      <p:ext uri="{BB962C8B-B14F-4D97-AF65-F5344CB8AC3E}">
        <p14:creationId xmlns:p14="http://schemas.microsoft.com/office/powerpoint/2010/main" val="3263954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CBD90C-E0D1-45DB-A752-708DCD7AFC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FC6E7E-3651-4B64-B29E-49C2DC9E34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8FB08D-7F31-4CD3-8964-D4D71B281F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6A0B97-4283-4799-903B-D9BD7E1B12EE}" type="datetimeFigureOut">
              <a:rPr lang="en-US" smtClean="0"/>
              <a:t>6/30/2019</a:t>
            </a:fld>
            <a:endParaRPr lang="en-US"/>
          </a:p>
        </p:txBody>
      </p:sp>
      <p:sp>
        <p:nvSpPr>
          <p:cNvPr id="5" name="Footer Placeholder 4">
            <a:extLst>
              <a:ext uri="{FF2B5EF4-FFF2-40B4-BE49-F238E27FC236}">
                <a16:creationId xmlns:a16="http://schemas.microsoft.com/office/drawing/2014/main" id="{40F4FD45-C6F4-4624-B5C7-644E23A64D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A77E6F-E437-46F9-9D71-D593998100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B02000-4B76-4077-AD61-4DF6F67E6631}" type="slidenum">
              <a:rPr lang="en-US" smtClean="0"/>
              <a:t>‹#›</a:t>
            </a:fld>
            <a:endParaRPr lang="en-US"/>
          </a:p>
        </p:txBody>
      </p:sp>
    </p:spTree>
    <p:extLst>
      <p:ext uri="{BB962C8B-B14F-4D97-AF65-F5344CB8AC3E}">
        <p14:creationId xmlns:p14="http://schemas.microsoft.com/office/powerpoint/2010/main" val="1990510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CrisscrossEtching trans="65000" pressure="68"/>
                    </a14:imgEffect>
                    <a14:imgEffect>
                      <a14:saturation sat="249000"/>
                    </a14:imgEffect>
                    <a14:imgEffect>
                      <a14:brightnessContrast bright="-55000" contrast="3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99CCE-4E8D-4ADF-A5D1-D4CCB139B515}"/>
              </a:ext>
            </a:extLst>
          </p:cNvPr>
          <p:cNvSpPr>
            <a:spLocks noGrp="1"/>
          </p:cNvSpPr>
          <p:nvPr>
            <p:ph type="ctrTitle"/>
          </p:nvPr>
        </p:nvSpPr>
        <p:spPr>
          <a:xfrm>
            <a:off x="1524000" y="721310"/>
            <a:ext cx="9144000" cy="2387600"/>
          </a:xfrm>
        </p:spPr>
        <p:txBody>
          <a:bodyPr/>
          <a:lstStyle/>
          <a:p>
            <a:r>
              <a:rPr lang="en-US" sz="8800" dirty="0">
                <a:solidFill>
                  <a:schemeClr val="accent4">
                    <a:lumMod val="40000"/>
                    <a:lumOff val="60000"/>
                  </a:schemeClr>
                </a:solidFill>
                <a:effectLst>
                  <a:outerShdw blurRad="38100" dist="38100" dir="2700000" algn="tl">
                    <a:srgbClr val="000000">
                      <a:alpha val="43137"/>
                    </a:srgbClr>
                  </a:outerShdw>
                </a:effectLst>
                <a:latin typeface="Berlin Sans FB Demi" panose="020E0802020502020306" pitchFamily="34" charset="0"/>
              </a:rPr>
              <a:t>King Ahaziah</a:t>
            </a:r>
            <a:br>
              <a:rPr lang="en-US" dirty="0">
                <a:solidFill>
                  <a:schemeClr val="accent4">
                    <a:lumMod val="40000"/>
                    <a:lumOff val="60000"/>
                  </a:schemeClr>
                </a:solidFill>
              </a:rPr>
            </a:br>
            <a:r>
              <a:rPr lang="en-US" sz="4800" b="1" dirty="0">
                <a:solidFill>
                  <a:schemeClr val="accent4">
                    <a:lumMod val="40000"/>
                    <a:lumOff val="60000"/>
                  </a:schemeClr>
                </a:solidFill>
                <a:effectLst>
                  <a:outerShdw blurRad="38100" dist="38100" dir="2700000" algn="tl">
                    <a:srgbClr val="000000">
                      <a:alpha val="43137"/>
                    </a:srgbClr>
                  </a:outerShdw>
                </a:effectLst>
              </a:rPr>
              <a:t>A Sad and Short Reign</a:t>
            </a:r>
          </a:p>
        </p:txBody>
      </p:sp>
      <p:sp>
        <p:nvSpPr>
          <p:cNvPr id="3" name="Subtitle 2">
            <a:extLst>
              <a:ext uri="{FF2B5EF4-FFF2-40B4-BE49-F238E27FC236}">
                <a16:creationId xmlns:a16="http://schemas.microsoft.com/office/drawing/2014/main" id="{34F46457-C4F5-4991-B1BE-95B8F4D3A278}"/>
              </a:ext>
            </a:extLst>
          </p:cNvPr>
          <p:cNvSpPr>
            <a:spLocks noGrp="1"/>
          </p:cNvSpPr>
          <p:nvPr>
            <p:ph type="subTitle" idx="1"/>
          </p:nvPr>
        </p:nvSpPr>
        <p:spPr>
          <a:xfrm>
            <a:off x="1524000" y="4079875"/>
            <a:ext cx="9144000" cy="1655762"/>
          </a:xfrm>
        </p:spPr>
        <p:txBody>
          <a:bodyPr>
            <a:normAutofit/>
          </a:bodyPr>
          <a:lstStyle/>
          <a:p>
            <a:r>
              <a:rPr lang="en-US" sz="4400" dirty="0">
                <a:solidFill>
                  <a:schemeClr val="accent4">
                    <a:lumMod val="40000"/>
                    <a:lumOff val="60000"/>
                  </a:schemeClr>
                </a:solidFill>
              </a:rPr>
              <a:t>2 Chronicles 22:1-9</a:t>
            </a:r>
          </a:p>
          <a:p>
            <a:r>
              <a:rPr lang="en-US" sz="4400" dirty="0">
                <a:solidFill>
                  <a:schemeClr val="accent4">
                    <a:lumMod val="40000"/>
                    <a:lumOff val="60000"/>
                  </a:schemeClr>
                </a:solidFill>
              </a:rPr>
              <a:t>(cf. 2 Kings 8:25 – 9:29)</a:t>
            </a:r>
          </a:p>
        </p:txBody>
      </p:sp>
    </p:spTree>
    <p:extLst>
      <p:ext uri="{BB962C8B-B14F-4D97-AF65-F5344CB8AC3E}">
        <p14:creationId xmlns:p14="http://schemas.microsoft.com/office/powerpoint/2010/main" val="572438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CrisscrossEtching trans="65000" pressure="68"/>
                    </a14:imgEffect>
                    <a14:imgEffect>
                      <a14:saturation sat="249000"/>
                    </a14:imgEffect>
                    <a14:imgEffect>
                      <a14:brightnessContrast bright="-55000" contrast="3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99CCE-4E8D-4ADF-A5D1-D4CCB139B515}"/>
              </a:ext>
            </a:extLst>
          </p:cNvPr>
          <p:cNvSpPr>
            <a:spLocks noGrp="1"/>
          </p:cNvSpPr>
          <p:nvPr>
            <p:ph type="ctrTitle"/>
          </p:nvPr>
        </p:nvSpPr>
        <p:spPr>
          <a:xfrm>
            <a:off x="535172" y="880447"/>
            <a:ext cx="11121656" cy="1655762"/>
          </a:xfrm>
        </p:spPr>
        <p:txBody>
          <a:bodyPr/>
          <a:lstStyle/>
          <a:p>
            <a:r>
              <a:rPr lang="en-US" dirty="0">
                <a:solidFill>
                  <a:schemeClr val="accent4">
                    <a:lumMod val="40000"/>
                    <a:lumOff val="60000"/>
                  </a:schemeClr>
                </a:solidFill>
                <a:effectLst>
                  <a:outerShdw blurRad="38100" dist="38100" dir="2700000" algn="tl">
                    <a:srgbClr val="000000">
                      <a:alpha val="43137"/>
                    </a:srgbClr>
                  </a:outerShdw>
                </a:effectLst>
                <a:latin typeface="Berlin Sans FB Demi" panose="020E0802020502020306" pitchFamily="34" charset="0"/>
              </a:rPr>
              <a:t>Handling Life’s Circumstances</a:t>
            </a:r>
            <a:br>
              <a:rPr lang="en-US" dirty="0">
                <a:solidFill>
                  <a:schemeClr val="accent4">
                    <a:lumMod val="40000"/>
                    <a:lumOff val="60000"/>
                  </a:schemeClr>
                </a:solidFill>
              </a:rPr>
            </a:br>
            <a:r>
              <a:rPr lang="en-US" sz="4800" b="1" dirty="0">
                <a:solidFill>
                  <a:schemeClr val="accent4">
                    <a:lumMod val="40000"/>
                    <a:lumOff val="60000"/>
                  </a:schemeClr>
                </a:solidFill>
                <a:effectLst>
                  <a:outerShdw blurRad="38100" dist="38100" dir="2700000" algn="tl">
                    <a:srgbClr val="000000">
                      <a:alpha val="43137"/>
                    </a:srgbClr>
                  </a:outerShdw>
                </a:effectLst>
              </a:rPr>
              <a:t>Ahaziah’s reign – His brothers killed (1)</a:t>
            </a:r>
          </a:p>
        </p:txBody>
      </p:sp>
      <p:sp>
        <p:nvSpPr>
          <p:cNvPr id="3" name="Subtitle 2">
            <a:extLst>
              <a:ext uri="{FF2B5EF4-FFF2-40B4-BE49-F238E27FC236}">
                <a16:creationId xmlns:a16="http://schemas.microsoft.com/office/drawing/2014/main" id="{34F46457-C4F5-4991-B1BE-95B8F4D3A278}"/>
              </a:ext>
            </a:extLst>
          </p:cNvPr>
          <p:cNvSpPr>
            <a:spLocks noGrp="1"/>
          </p:cNvSpPr>
          <p:nvPr>
            <p:ph type="subTitle" idx="1"/>
          </p:nvPr>
        </p:nvSpPr>
        <p:spPr>
          <a:xfrm>
            <a:off x="535171" y="3147235"/>
            <a:ext cx="11121655" cy="3425738"/>
          </a:xfrm>
        </p:spPr>
        <p:txBody>
          <a:bodyPr>
            <a:normAutofit/>
          </a:bodyPr>
          <a:lstStyle/>
          <a:p>
            <a:r>
              <a:rPr lang="en-US" sz="5400" b="1" dirty="0">
                <a:solidFill>
                  <a:schemeClr val="accent4">
                    <a:lumMod val="40000"/>
                    <a:lumOff val="60000"/>
                  </a:schemeClr>
                </a:solidFill>
              </a:rPr>
              <a:t>What you can &amp; can’t control</a:t>
            </a:r>
          </a:p>
          <a:p>
            <a:r>
              <a:rPr lang="en-US" sz="4400" dirty="0">
                <a:solidFill>
                  <a:schemeClr val="accent4">
                    <a:lumMod val="40000"/>
                    <a:lumOff val="60000"/>
                  </a:schemeClr>
                </a:solidFill>
              </a:rPr>
              <a:t>2 Chronicles 34:1-4</a:t>
            </a:r>
          </a:p>
          <a:p>
            <a:r>
              <a:rPr lang="en-US" sz="4400" dirty="0">
                <a:solidFill>
                  <a:schemeClr val="accent4">
                    <a:lumMod val="40000"/>
                    <a:lumOff val="60000"/>
                  </a:schemeClr>
                </a:solidFill>
              </a:rPr>
              <a:t>Psalm 34:17-20; 2 Corinthians 12:7-9</a:t>
            </a:r>
          </a:p>
          <a:p>
            <a:r>
              <a:rPr lang="en-US" sz="4400" dirty="0">
                <a:solidFill>
                  <a:schemeClr val="accent4">
                    <a:lumMod val="40000"/>
                    <a:lumOff val="60000"/>
                  </a:schemeClr>
                </a:solidFill>
              </a:rPr>
              <a:t>Reference</a:t>
            </a:r>
          </a:p>
        </p:txBody>
      </p:sp>
    </p:spTree>
    <p:extLst>
      <p:ext uri="{BB962C8B-B14F-4D97-AF65-F5344CB8AC3E}">
        <p14:creationId xmlns:p14="http://schemas.microsoft.com/office/powerpoint/2010/main" val="375666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CrisscrossEtching trans="65000" pressure="68"/>
                    </a14:imgEffect>
                    <a14:imgEffect>
                      <a14:saturation sat="249000"/>
                    </a14:imgEffect>
                    <a14:imgEffect>
                      <a14:brightnessContrast bright="-55000" contrast="3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99CCE-4E8D-4ADF-A5D1-D4CCB139B515}"/>
              </a:ext>
            </a:extLst>
          </p:cNvPr>
          <p:cNvSpPr>
            <a:spLocks noGrp="1"/>
          </p:cNvSpPr>
          <p:nvPr>
            <p:ph type="ctrTitle"/>
          </p:nvPr>
        </p:nvSpPr>
        <p:spPr>
          <a:xfrm>
            <a:off x="535172" y="880447"/>
            <a:ext cx="11121656" cy="1655762"/>
          </a:xfrm>
        </p:spPr>
        <p:txBody>
          <a:bodyPr/>
          <a:lstStyle/>
          <a:p>
            <a:r>
              <a:rPr lang="en-US" dirty="0">
                <a:solidFill>
                  <a:schemeClr val="accent4">
                    <a:lumMod val="40000"/>
                    <a:lumOff val="60000"/>
                  </a:schemeClr>
                </a:solidFill>
                <a:effectLst>
                  <a:outerShdw blurRad="38100" dist="38100" dir="2700000" algn="tl">
                    <a:srgbClr val="000000">
                      <a:alpha val="43137"/>
                    </a:srgbClr>
                  </a:outerShdw>
                </a:effectLst>
                <a:latin typeface="Berlin Sans FB Demi" panose="020E0802020502020306" pitchFamily="34" charset="0"/>
              </a:rPr>
              <a:t>Evil Influence Destroys</a:t>
            </a:r>
            <a:br>
              <a:rPr lang="en-US" dirty="0">
                <a:solidFill>
                  <a:schemeClr val="accent4">
                    <a:lumMod val="40000"/>
                    <a:lumOff val="60000"/>
                  </a:schemeClr>
                </a:solidFill>
              </a:rPr>
            </a:br>
            <a:r>
              <a:rPr lang="en-US" sz="4800" b="1" dirty="0">
                <a:solidFill>
                  <a:schemeClr val="accent4">
                    <a:lumMod val="40000"/>
                    <a:lumOff val="60000"/>
                  </a:schemeClr>
                </a:solidFill>
                <a:effectLst>
                  <a:outerShdw blurRad="38100" dist="38100" dir="2700000" algn="tl">
                    <a:srgbClr val="000000">
                      <a:alpha val="43137"/>
                    </a:srgbClr>
                  </a:outerShdw>
                </a:effectLst>
              </a:rPr>
              <a:t>Athaliah &amp; the house of Ahab (3-5)</a:t>
            </a:r>
          </a:p>
        </p:txBody>
      </p:sp>
      <p:sp>
        <p:nvSpPr>
          <p:cNvPr id="3" name="Subtitle 2">
            <a:extLst>
              <a:ext uri="{FF2B5EF4-FFF2-40B4-BE49-F238E27FC236}">
                <a16:creationId xmlns:a16="http://schemas.microsoft.com/office/drawing/2014/main" id="{34F46457-C4F5-4991-B1BE-95B8F4D3A278}"/>
              </a:ext>
            </a:extLst>
          </p:cNvPr>
          <p:cNvSpPr>
            <a:spLocks noGrp="1"/>
          </p:cNvSpPr>
          <p:nvPr>
            <p:ph type="subTitle" idx="1"/>
          </p:nvPr>
        </p:nvSpPr>
        <p:spPr>
          <a:xfrm>
            <a:off x="535171" y="3147235"/>
            <a:ext cx="11121655" cy="3425738"/>
          </a:xfrm>
        </p:spPr>
        <p:txBody>
          <a:bodyPr>
            <a:normAutofit/>
          </a:bodyPr>
          <a:lstStyle/>
          <a:p>
            <a:r>
              <a:rPr lang="en-US" sz="5400" b="1" dirty="0">
                <a:solidFill>
                  <a:schemeClr val="accent4">
                    <a:lumMod val="40000"/>
                    <a:lumOff val="60000"/>
                  </a:schemeClr>
                </a:solidFill>
              </a:rPr>
              <a:t>Family, Friends, Culture can be toxic</a:t>
            </a:r>
          </a:p>
          <a:p>
            <a:r>
              <a:rPr lang="en-US" sz="4400" dirty="0">
                <a:solidFill>
                  <a:schemeClr val="accent4">
                    <a:lumMod val="40000"/>
                    <a:lumOff val="60000"/>
                  </a:schemeClr>
                </a:solidFill>
              </a:rPr>
              <a:t>2 Chron. 22:3-5; 2 Kings 8:18; 2 Chron. 24:7</a:t>
            </a:r>
          </a:p>
          <a:p>
            <a:r>
              <a:rPr lang="en-US" sz="4400" dirty="0">
                <a:solidFill>
                  <a:schemeClr val="accent4">
                    <a:lumMod val="40000"/>
                    <a:lumOff val="60000"/>
                  </a:schemeClr>
                </a:solidFill>
              </a:rPr>
              <a:t>Matthew 10:34-36; 1 Corinthians 15:33-34</a:t>
            </a:r>
          </a:p>
          <a:p>
            <a:r>
              <a:rPr lang="en-US" sz="4400" dirty="0">
                <a:solidFill>
                  <a:schemeClr val="accent4">
                    <a:lumMod val="40000"/>
                    <a:lumOff val="60000"/>
                  </a:schemeClr>
                </a:solidFill>
              </a:rPr>
              <a:t>1 Peter 2:11</a:t>
            </a:r>
          </a:p>
        </p:txBody>
      </p:sp>
    </p:spTree>
    <p:extLst>
      <p:ext uri="{BB962C8B-B14F-4D97-AF65-F5344CB8AC3E}">
        <p14:creationId xmlns:p14="http://schemas.microsoft.com/office/powerpoint/2010/main" val="224263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CrisscrossEtching trans="65000" pressure="68"/>
                    </a14:imgEffect>
                    <a14:imgEffect>
                      <a14:saturation sat="249000"/>
                    </a14:imgEffect>
                    <a14:imgEffect>
                      <a14:brightnessContrast bright="-55000" contrast="3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99CCE-4E8D-4ADF-A5D1-D4CCB139B515}"/>
              </a:ext>
            </a:extLst>
          </p:cNvPr>
          <p:cNvSpPr>
            <a:spLocks noGrp="1"/>
          </p:cNvSpPr>
          <p:nvPr>
            <p:ph type="ctrTitle"/>
          </p:nvPr>
        </p:nvSpPr>
        <p:spPr>
          <a:xfrm>
            <a:off x="535172" y="880447"/>
            <a:ext cx="11121656" cy="1655762"/>
          </a:xfrm>
        </p:spPr>
        <p:txBody>
          <a:bodyPr/>
          <a:lstStyle/>
          <a:p>
            <a:r>
              <a:rPr lang="en-US" dirty="0">
                <a:solidFill>
                  <a:schemeClr val="accent4">
                    <a:lumMod val="40000"/>
                    <a:lumOff val="60000"/>
                  </a:schemeClr>
                </a:solidFill>
                <a:effectLst>
                  <a:outerShdw blurRad="38100" dist="38100" dir="2700000" algn="tl">
                    <a:srgbClr val="000000">
                      <a:alpha val="43137"/>
                    </a:srgbClr>
                  </a:outerShdw>
                </a:effectLst>
                <a:latin typeface="Berlin Sans FB Demi" panose="020E0802020502020306" pitchFamily="34" charset="0"/>
              </a:rPr>
              <a:t>You can’t fight against God</a:t>
            </a:r>
            <a:br>
              <a:rPr lang="en-US" dirty="0">
                <a:solidFill>
                  <a:schemeClr val="accent4">
                    <a:lumMod val="40000"/>
                    <a:lumOff val="60000"/>
                  </a:schemeClr>
                </a:solidFill>
              </a:rPr>
            </a:br>
            <a:r>
              <a:rPr lang="en-US" sz="4800" b="1" dirty="0">
                <a:solidFill>
                  <a:schemeClr val="accent4">
                    <a:lumMod val="40000"/>
                    <a:lumOff val="60000"/>
                  </a:schemeClr>
                </a:solidFill>
                <a:effectLst>
                  <a:outerShdw blurRad="38100" dist="38100" dir="2700000" algn="tl">
                    <a:srgbClr val="000000">
                      <a:alpha val="43137"/>
                    </a:srgbClr>
                  </a:outerShdw>
                </a:effectLst>
              </a:rPr>
              <a:t>Ahaziah’s downfall was God’s will (7-9)</a:t>
            </a:r>
          </a:p>
        </p:txBody>
      </p:sp>
      <p:sp>
        <p:nvSpPr>
          <p:cNvPr id="3" name="Subtitle 2">
            <a:extLst>
              <a:ext uri="{FF2B5EF4-FFF2-40B4-BE49-F238E27FC236}">
                <a16:creationId xmlns:a16="http://schemas.microsoft.com/office/drawing/2014/main" id="{34F46457-C4F5-4991-B1BE-95B8F4D3A278}"/>
              </a:ext>
            </a:extLst>
          </p:cNvPr>
          <p:cNvSpPr>
            <a:spLocks noGrp="1"/>
          </p:cNvSpPr>
          <p:nvPr>
            <p:ph type="subTitle" idx="1"/>
          </p:nvPr>
        </p:nvSpPr>
        <p:spPr>
          <a:xfrm>
            <a:off x="297712" y="3147235"/>
            <a:ext cx="11653283" cy="3425738"/>
          </a:xfrm>
        </p:spPr>
        <p:txBody>
          <a:bodyPr>
            <a:normAutofit/>
          </a:bodyPr>
          <a:lstStyle/>
          <a:p>
            <a:r>
              <a:rPr lang="en-US" sz="5400" b="1" dirty="0">
                <a:solidFill>
                  <a:schemeClr val="accent4">
                    <a:lumMod val="40000"/>
                    <a:lumOff val="60000"/>
                  </a:schemeClr>
                </a:solidFill>
              </a:rPr>
              <a:t>It never pays to fight against God’s will</a:t>
            </a:r>
          </a:p>
          <a:p>
            <a:r>
              <a:rPr lang="en-US" sz="4400" dirty="0">
                <a:solidFill>
                  <a:schemeClr val="accent4">
                    <a:lumMod val="40000"/>
                    <a:lumOff val="60000"/>
                  </a:schemeClr>
                </a:solidFill>
              </a:rPr>
              <a:t>Romans 2:5-11</a:t>
            </a:r>
          </a:p>
          <a:p>
            <a:r>
              <a:rPr lang="en-US" sz="4400" dirty="0">
                <a:solidFill>
                  <a:schemeClr val="accent4">
                    <a:lumMod val="40000"/>
                    <a:lumOff val="60000"/>
                  </a:schemeClr>
                </a:solidFill>
              </a:rPr>
              <a:t>Psalm 37:1-5</a:t>
            </a:r>
          </a:p>
        </p:txBody>
      </p:sp>
    </p:spTree>
    <p:extLst>
      <p:ext uri="{BB962C8B-B14F-4D97-AF65-F5344CB8AC3E}">
        <p14:creationId xmlns:p14="http://schemas.microsoft.com/office/powerpoint/2010/main" val="1963253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CrisscrossEtching trans="65000" pressure="68"/>
                    </a14:imgEffect>
                    <a14:imgEffect>
                      <a14:saturation sat="249000"/>
                    </a14:imgEffect>
                    <a14:imgEffect>
                      <a14:brightnessContrast bright="-55000" contrast="3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99CCE-4E8D-4ADF-A5D1-D4CCB139B515}"/>
              </a:ext>
            </a:extLst>
          </p:cNvPr>
          <p:cNvSpPr>
            <a:spLocks noGrp="1"/>
          </p:cNvSpPr>
          <p:nvPr>
            <p:ph type="ctrTitle"/>
          </p:nvPr>
        </p:nvSpPr>
        <p:spPr>
          <a:xfrm>
            <a:off x="489098" y="444864"/>
            <a:ext cx="10178902" cy="1894299"/>
          </a:xfrm>
        </p:spPr>
        <p:txBody>
          <a:bodyPr/>
          <a:lstStyle/>
          <a:p>
            <a:pPr algn="l"/>
            <a:r>
              <a:rPr lang="en-US" sz="6600" dirty="0">
                <a:solidFill>
                  <a:schemeClr val="accent4">
                    <a:lumMod val="40000"/>
                    <a:lumOff val="60000"/>
                  </a:schemeClr>
                </a:solidFill>
                <a:effectLst>
                  <a:outerShdw blurRad="38100" dist="38100" dir="2700000" algn="tl">
                    <a:srgbClr val="000000">
                      <a:alpha val="43137"/>
                    </a:srgbClr>
                  </a:outerShdw>
                </a:effectLst>
                <a:latin typeface="Berlin Sans FB Demi" panose="020E0802020502020306" pitchFamily="34" charset="0"/>
              </a:rPr>
              <a:t>Conclusion</a:t>
            </a:r>
            <a:br>
              <a:rPr lang="en-US" dirty="0">
                <a:solidFill>
                  <a:schemeClr val="accent4">
                    <a:lumMod val="40000"/>
                    <a:lumOff val="60000"/>
                  </a:schemeClr>
                </a:solidFill>
              </a:rPr>
            </a:br>
            <a:r>
              <a:rPr lang="en-US" sz="4800" b="1" dirty="0">
                <a:solidFill>
                  <a:schemeClr val="accent4">
                    <a:lumMod val="40000"/>
                    <a:lumOff val="60000"/>
                  </a:schemeClr>
                </a:solidFill>
                <a:effectLst>
                  <a:outerShdw blurRad="38100" dist="38100" dir="2700000" algn="tl">
                    <a:srgbClr val="000000">
                      <a:alpha val="43137"/>
                    </a:srgbClr>
                  </a:outerShdw>
                </a:effectLst>
              </a:rPr>
              <a:t>A Sad and Short Reign</a:t>
            </a:r>
          </a:p>
        </p:txBody>
      </p:sp>
      <p:sp>
        <p:nvSpPr>
          <p:cNvPr id="3" name="Subtitle 2">
            <a:extLst>
              <a:ext uri="{FF2B5EF4-FFF2-40B4-BE49-F238E27FC236}">
                <a16:creationId xmlns:a16="http://schemas.microsoft.com/office/drawing/2014/main" id="{34F46457-C4F5-4991-B1BE-95B8F4D3A278}"/>
              </a:ext>
            </a:extLst>
          </p:cNvPr>
          <p:cNvSpPr>
            <a:spLocks noGrp="1"/>
          </p:cNvSpPr>
          <p:nvPr>
            <p:ph type="subTitle" idx="1"/>
          </p:nvPr>
        </p:nvSpPr>
        <p:spPr>
          <a:xfrm>
            <a:off x="595424" y="2806995"/>
            <a:ext cx="10951534" cy="3125972"/>
          </a:xfrm>
        </p:spPr>
        <p:txBody>
          <a:bodyPr>
            <a:noAutofit/>
          </a:bodyPr>
          <a:lstStyle/>
          <a:p>
            <a:pPr algn="l"/>
            <a:r>
              <a:rPr lang="en-US" sz="4600" dirty="0">
                <a:solidFill>
                  <a:schemeClr val="accent4">
                    <a:lumMod val="40000"/>
                    <a:lumOff val="60000"/>
                  </a:schemeClr>
                </a:solidFill>
              </a:rPr>
              <a:t>Though a king, Ahaziah was not a success.  He was evil, weak and rebellious against God.</a:t>
            </a:r>
          </a:p>
          <a:p>
            <a:endParaRPr lang="en-US" sz="900" b="1" dirty="0">
              <a:solidFill>
                <a:schemeClr val="accent4">
                  <a:lumMod val="40000"/>
                  <a:lumOff val="60000"/>
                </a:schemeClr>
              </a:solidFill>
            </a:endParaRPr>
          </a:p>
          <a:p>
            <a:endParaRPr lang="en-US" sz="900" b="1" dirty="0">
              <a:solidFill>
                <a:schemeClr val="accent4">
                  <a:lumMod val="40000"/>
                  <a:lumOff val="60000"/>
                </a:schemeClr>
              </a:solidFill>
            </a:endParaRPr>
          </a:p>
          <a:p>
            <a:r>
              <a:rPr lang="en-US" sz="5400" b="1" dirty="0">
                <a:solidFill>
                  <a:schemeClr val="accent4">
                    <a:lumMod val="40000"/>
                    <a:lumOff val="60000"/>
                  </a:schemeClr>
                </a:solidFill>
              </a:rPr>
              <a:t>Matthew 16:26</a:t>
            </a:r>
          </a:p>
        </p:txBody>
      </p:sp>
    </p:spTree>
    <p:extLst>
      <p:ext uri="{BB962C8B-B14F-4D97-AF65-F5344CB8AC3E}">
        <p14:creationId xmlns:p14="http://schemas.microsoft.com/office/powerpoint/2010/main" val="656377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2157</Words>
  <Application>Microsoft Office PowerPoint</Application>
  <PresentationFormat>Widescreen</PresentationFormat>
  <Paragraphs>101</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vt:lpstr>
      <vt:lpstr>Berlin Sans FB Demi</vt:lpstr>
      <vt:lpstr>Arial</vt:lpstr>
      <vt:lpstr>Calibri Light</vt:lpstr>
      <vt:lpstr>Office Theme</vt:lpstr>
      <vt:lpstr>King Ahaziah A Sad and Short Reign</vt:lpstr>
      <vt:lpstr>Handling Life’s Circumstances Ahaziah’s reign – His brothers killed (1)</vt:lpstr>
      <vt:lpstr>Evil Influence Destroys Athaliah &amp; the house of Ahab (3-5)</vt:lpstr>
      <vt:lpstr>You can’t fight against God Ahaziah’s downfall was God’s will (7-9)</vt:lpstr>
      <vt:lpstr>Conclusion A Sad and Short Reign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 Ahaziah A Sad and Short Reign</dc:title>
  <dc:creator>Stan Cox</dc:creator>
  <cp:lastModifiedBy>Stan Cox</cp:lastModifiedBy>
  <cp:revision>25</cp:revision>
  <dcterms:created xsi:type="dcterms:W3CDTF">2019-06-29T21:27:44Z</dcterms:created>
  <dcterms:modified xsi:type="dcterms:W3CDTF">2019-06-30T12:53:14Z</dcterms:modified>
</cp:coreProperties>
</file>